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67" r:id="rId2"/>
    <p:sldId id="280" r:id="rId3"/>
    <p:sldId id="277" r:id="rId4"/>
    <p:sldId id="304" r:id="rId5"/>
    <p:sldId id="302" r:id="rId6"/>
    <p:sldId id="297" r:id="rId7"/>
    <p:sldId id="303" r:id="rId8"/>
    <p:sldId id="305" r:id="rId9"/>
    <p:sldId id="310" r:id="rId10"/>
    <p:sldId id="311" r:id="rId11"/>
    <p:sldId id="312" r:id="rId12"/>
    <p:sldId id="313" r:id="rId13"/>
    <p:sldId id="319" r:id="rId14"/>
    <p:sldId id="325" r:id="rId15"/>
    <p:sldId id="320" r:id="rId16"/>
    <p:sldId id="321" r:id="rId17"/>
    <p:sldId id="317" r:id="rId18"/>
    <p:sldId id="322" r:id="rId19"/>
    <p:sldId id="316" r:id="rId20"/>
    <p:sldId id="318" r:id="rId21"/>
    <p:sldId id="298" r:id="rId22"/>
    <p:sldId id="306" r:id="rId23"/>
    <p:sldId id="299" r:id="rId24"/>
    <p:sldId id="270" r:id="rId25"/>
    <p:sldId id="300" r:id="rId26"/>
    <p:sldId id="271" r:id="rId27"/>
    <p:sldId id="274" r:id="rId28"/>
    <p:sldId id="276" r:id="rId29"/>
    <p:sldId id="301" r:id="rId30"/>
    <p:sldId id="323" r:id="rId31"/>
    <p:sldId id="273" r:id="rId32"/>
    <p:sldId id="278" r:id="rId33"/>
    <p:sldId id="324" r:id="rId34"/>
    <p:sldId id="281" r:id="rId35"/>
    <p:sldId id="26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08E"/>
    <a:srgbClr val="F5B75D"/>
    <a:srgbClr val="F6C275"/>
    <a:srgbClr val="B6C632"/>
    <a:srgbClr val="979E2E"/>
    <a:srgbClr val="749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48" autoAdjust="0"/>
    <p:restoredTop sz="94660"/>
  </p:normalViewPr>
  <p:slideViewPr>
    <p:cSldViewPr snapToGrid="0">
      <p:cViewPr>
        <p:scale>
          <a:sx n="79" d="100"/>
          <a:sy n="79" d="100"/>
        </p:scale>
        <p:origin x="876" y="681"/>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D6D5B-BC05-4122-B69D-97B68DED49B8}" type="datetimeFigureOut">
              <a:rPr lang="zh-CN" altLang="en-US" smtClean="0"/>
              <a:t>2020-12-27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D16E-3320-4C17-BDAD-D588B7EC203A}" type="slidenum">
              <a:rPr lang="zh-CN" altLang="en-US" smtClean="0"/>
              <a:t>‹#›</a:t>
            </a:fld>
            <a:endParaRPr lang="zh-CN" altLang="en-US"/>
          </a:p>
        </p:txBody>
      </p:sp>
    </p:spTree>
    <p:extLst>
      <p:ext uri="{BB962C8B-B14F-4D97-AF65-F5344CB8AC3E}">
        <p14:creationId xmlns:p14="http://schemas.microsoft.com/office/powerpoint/2010/main" val="1294724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DFB88-C66D-4D4F-992A-21D8B5C2FC83}" type="datetimeFigureOut">
              <a:rPr lang="zh-CN" altLang="en-US" smtClean="0"/>
              <a:t>2020-12-27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g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2730" y="2137410"/>
            <a:ext cx="8905240" cy="841375"/>
          </a:xfrm>
        </p:spPr>
        <p:txBody>
          <a:bodyPr>
            <a:noAutofit/>
          </a:bodyPr>
          <a:lstStyle/>
          <a:p>
            <a:r>
              <a:rPr lang="en-US" altLang="zh-CN" b="1" dirty="0">
                <a:latin typeface="Sitka Subheading" panose="02000505000000020004" pitchFamily="2" charset="0"/>
              </a:rPr>
              <a:t>Who break your heart?</a:t>
            </a:r>
            <a:endParaRPr lang="zh-CN" altLang="zh-CN" b="1" dirty="0">
              <a:latin typeface="Sitka Subheading" panose="02000505000000020004" pitchFamily="2" charset="0"/>
            </a:endParaRPr>
          </a:p>
        </p:txBody>
      </p:sp>
      <p:pic>
        <p:nvPicPr>
          <p:cNvPr id="3" name="图片 2"/>
          <p:cNvPicPr>
            <a:picLocks noChangeAspect="1"/>
          </p:cNvPicPr>
          <p:nvPr/>
        </p:nvPicPr>
        <p:blipFill>
          <a:blip r:embed="rId3"/>
          <a:stretch>
            <a:fillRect/>
          </a:stretch>
        </p:blipFill>
        <p:spPr>
          <a:xfrm>
            <a:off x="-22104" y="4877075"/>
            <a:ext cx="12192000" cy="1980925"/>
          </a:xfrm>
          <a:prstGeom prst="rect">
            <a:avLst/>
          </a:prstGeom>
        </p:spPr>
      </p:pic>
      <p:pic>
        <p:nvPicPr>
          <p:cNvPr id="8" name="图片 7"/>
          <p:cNvPicPr>
            <a:picLocks noChangeAspect="1"/>
          </p:cNvPicPr>
          <p:nvPr/>
        </p:nvPicPr>
        <p:blipFill rotWithShape="1">
          <a:blip r:embed="rId4"/>
          <a:srcRect l="-3719" t="24232" r="9553" b="22398"/>
          <a:stretch>
            <a:fillRect/>
          </a:stretch>
        </p:blipFill>
        <p:spPr>
          <a:xfrm rot="5400000" flipH="1">
            <a:off x="6174215" y="2078265"/>
            <a:ext cx="291257" cy="4015807"/>
          </a:xfrm>
          <a:prstGeom prst="rect">
            <a:avLst/>
          </a:prstGeom>
        </p:spPr>
      </p:pic>
      <p:pic>
        <p:nvPicPr>
          <p:cNvPr id="9" name="图片 8"/>
          <p:cNvPicPr>
            <a:picLocks noChangeAspect="1"/>
          </p:cNvPicPr>
          <p:nvPr/>
        </p:nvPicPr>
        <p:blipFill>
          <a:blip r:embed="rId5"/>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srcRect l="11337" r="31759"/>
          <a:stretch>
            <a:fillRect/>
          </a:stretch>
        </p:blipFill>
        <p:spPr>
          <a:xfrm flipH="1">
            <a:off x="9322796" y="5391540"/>
            <a:ext cx="2855952" cy="1334540"/>
          </a:xfrm>
          <a:prstGeom prst="rect">
            <a:avLst/>
          </a:prstGeom>
        </p:spPr>
      </p:pic>
      <p:pic>
        <p:nvPicPr>
          <p:cNvPr id="5" name="图片 4"/>
          <p:cNvPicPr>
            <a:picLocks noChangeAspect="1"/>
          </p:cNvPicPr>
          <p:nvPr/>
        </p:nvPicPr>
        <p:blipFill>
          <a:blip r:embed="rId6"/>
          <a:stretch>
            <a:fillRect/>
          </a:stretch>
        </p:blipFill>
        <p:spPr>
          <a:xfrm>
            <a:off x="9167567" y="318643"/>
            <a:ext cx="2358781" cy="579748"/>
          </a:xfrm>
          <a:prstGeom prst="rect">
            <a:avLst/>
          </a:prstGeom>
        </p:spPr>
      </p:pic>
      <p:sp>
        <p:nvSpPr>
          <p:cNvPr id="11" name="标题 1"/>
          <p:cNvSpPr txBox="1"/>
          <p:nvPr/>
        </p:nvSpPr>
        <p:spPr>
          <a:xfrm>
            <a:off x="1367115" y="3590760"/>
            <a:ext cx="9905456" cy="8411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b="1" dirty="0">
                <a:latin typeface="Calibri Light" panose="020F0302020204030204" pitchFamily="34" charset="0"/>
                <a:ea typeface="微软雅黑" panose="020B0503020204020204" pitchFamily="34" charset="-122"/>
                <a:cs typeface="Calibri Light" panose="020F0302020204030204" pitchFamily="34" charset="0"/>
              </a:rPr>
              <a:t>Symptomatic factors on Heart Disease</a:t>
            </a:r>
            <a:endParaRPr lang="zh-CN" altLang="zh-CN" sz="3200" b="1" dirty="0">
              <a:latin typeface="Calibri Light" panose="020F0302020204030204" pitchFamily="34" charset="0"/>
              <a:ea typeface="微软雅黑" panose="020B0503020204020204" pitchFamily="34" charset="-122"/>
              <a:cs typeface="Calibri Light" panose="020F0302020204030204" pitchFamily="34" charset="0"/>
            </a:endParaRPr>
          </a:p>
          <a:p>
            <a:endParaRPr lang="zh-CN" altLang="en-US" sz="3200" b="1" dirty="0">
              <a:latin typeface="微软雅黑" panose="020B0503020204020204" pitchFamily="34" charset="-122"/>
              <a:ea typeface="微软雅黑" panose="020B0503020204020204" pitchFamily="34" charset="-122"/>
            </a:endParaRPr>
          </a:p>
        </p:txBody>
      </p:sp>
      <p:sp>
        <p:nvSpPr>
          <p:cNvPr id="12" name="标题 1"/>
          <p:cNvSpPr txBox="1"/>
          <p:nvPr/>
        </p:nvSpPr>
        <p:spPr>
          <a:xfrm>
            <a:off x="1556674" y="4686400"/>
            <a:ext cx="9296723" cy="8411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endParaRPr lang="en-US" altLang="zh-CN" sz="1200" dirty="0">
              <a:latin typeface="微软雅黑" panose="020B0503020204020204" pitchFamily="34" charset="-122"/>
              <a:ea typeface="微软雅黑" panose="020B0503020204020204" pitchFamily="34" charset="-122"/>
            </a:endParaRPr>
          </a:p>
          <a:p>
            <a:pPr>
              <a:lnSpc>
                <a:spcPct val="100000"/>
              </a:lnSpc>
            </a:pPr>
            <a:endParaRPr lang="en-US" altLang="zh-CN" sz="1200" dirty="0">
              <a:latin typeface="微软雅黑" panose="020B0503020204020204" pitchFamily="34" charset="-122"/>
              <a:ea typeface="微软雅黑" panose="020B0503020204020204" pitchFamily="34" charset="-122"/>
            </a:endParaRPr>
          </a:p>
          <a:p>
            <a:pPr>
              <a:lnSpc>
                <a:spcPct val="100000"/>
              </a:lnSpc>
            </a:pPr>
            <a:r>
              <a:rPr lang="en-US" altLang="zh-CN" sz="2400" dirty="0" err="1">
                <a:latin typeface="Apple"/>
              </a:rPr>
              <a:t>Zhai</a:t>
            </a:r>
            <a:r>
              <a:rPr lang="en-US" altLang="zh-CN" sz="2400" dirty="0">
                <a:latin typeface="Apple"/>
              </a:rPr>
              <a:t> </a:t>
            </a:r>
            <a:r>
              <a:rPr lang="en-US" altLang="zh-CN" sz="2400" dirty="0" err="1">
                <a:latin typeface="Apple"/>
              </a:rPr>
              <a:t>Yibo</a:t>
            </a:r>
            <a:r>
              <a:rPr lang="en-US" altLang="zh-CN" sz="2400" dirty="0">
                <a:latin typeface="Apple"/>
              </a:rPr>
              <a:t>, Shen </a:t>
            </a:r>
            <a:r>
              <a:rPr lang="en-US" altLang="zh-CN" sz="2400" dirty="0" err="1">
                <a:latin typeface="Apple"/>
              </a:rPr>
              <a:t>Hanpu</a:t>
            </a:r>
            <a:r>
              <a:rPr lang="en-US" altLang="zh-CN" sz="2400" dirty="0">
                <a:latin typeface="Apple"/>
              </a:rPr>
              <a:t>, Luo </a:t>
            </a:r>
            <a:r>
              <a:rPr lang="en-US" altLang="zh-CN" sz="2400" dirty="0" err="1">
                <a:latin typeface="Apple"/>
              </a:rPr>
              <a:t>Yiling</a:t>
            </a:r>
            <a:endParaRPr lang="en-US" altLang="zh-CN" sz="2400" dirty="0">
              <a:latin typeface="Apple"/>
            </a:endParaRPr>
          </a:p>
          <a:p>
            <a:pPr>
              <a:lnSpc>
                <a:spcPct val="100000"/>
              </a:lnSpc>
            </a:pPr>
            <a:r>
              <a:rPr lang="en-US" altLang="zh-CN" sz="2400" dirty="0">
                <a:latin typeface="Apple"/>
                <a:ea typeface="微软雅黑" panose="020B0503020204020204" pitchFamily="34" charset="-122"/>
              </a:rPr>
              <a:t>2020-12-25</a:t>
            </a:r>
            <a:endParaRPr lang="zh-CN" altLang="en-US" sz="800" dirty="0">
              <a:latin typeface="Apple"/>
              <a:ea typeface="微软雅黑" panose="020B0503020204020204" pitchFamily="34" charset="-122"/>
            </a:endParaRPr>
          </a:p>
        </p:txBody>
      </p:sp>
      <p:pic>
        <p:nvPicPr>
          <p:cNvPr id="13" name="图片 12"/>
          <p:cNvPicPr>
            <a:picLocks noChangeAspect="1"/>
          </p:cNvPicPr>
          <p:nvPr/>
        </p:nvPicPr>
        <p:blipFill rotWithShape="1">
          <a:blip r:embed="rId3"/>
          <a:srcRect t="88348" r="72886"/>
          <a:stretch>
            <a:fillRect/>
          </a:stretch>
        </p:blipFill>
        <p:spPr>
          <a:xfrm>
            <a:off x="3639453" y="2932689"/>
            <a:ext cx="5131167" cy="19878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Logistic Regression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03941" y="1579352"/>
            <a:ext cx="1118411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latin typeface="Times" pitchFamily="2" charset="0"/>
              </a:rPr>
              <a:t>Advantage</a:t>
            </a:r>
            <a:r>
              <a:rPr lang="en-US" altLang="zh-CN" dirty="0">
                <a:latin typeface="Times" pitchFamily="2" charset="0"/>
              </a:rPr>
              <a:t>:</a:t>
            </a:r>
          </a:p>
          <a:p>
            <a:r>
              <a:rPr lang="en-US" altLang="zh-CN" dirty="0">
                <a:latin typeface="Times" pitchFamily="2" charset="0"/>
              </a:rPr>
              <a:t>1. Logistic regression is less prone to </a:t>
            </a:r>
            <a:r>
              <a:rPr lang="en-US" altLang="zh-CN" i="1" u="sng" dirty="0">
                <a:latin typeface="Times" pitchFamily="2" charset="0"/>
              </a:rPr>
              <a:t>over-fitting</a:t>
            </a:r>
            <a:r>
              <a:rPr lang="en-US" altLang="zh-CN" i="1" dirty="0">
                <a:latin typeface="Times" pitchFamily="2" charset="0"/>
              </a:rPr>
              <a:t> </a:t>
            </a:r>
          </a:p>
          <a:p>
            <a:r>
              <a:rPr lang="en-US" altLang="zh-CN" dirty="0">
                <a:latin typeface="Times" pitchFamily="2" charset="0"/>
              </a:rPr>
              <a:t>2. Logistic Regression can </a:t>
            </a:r>
            <a:r>
              <a:rPr lang="en-US" altLang="zh-CN" i="1" u="sng" dirty="0">
                <a:latin typeface="Times" pitchFamily="2" charset="0"/>
              </a:rPr>
              <a:t>make a clear inference</a:t>
            </a:r>
          </a:p>
          <a:p>
            <a:r>
              <a:rPr lang="en-US" altLang="zh-CN" dirty="0">
                <a:latin typeface="Times" pitchFamily="2" charset="0"/>
              </a:rPr>
              <a:t>3. Logistic regression is easier to implement, interpret and very </a:t>
            </a:r>
            <a:r>
              <a:rPr lang="en-US" altLang="zh-CN" i="1" u="sng" dirty="0">
                <a:latin typeface="Times" pitchFamily="2" charset="0"/>
              </a:rPr>
              <a:t>efficient to train</a:t>
            </a:r>
            <a:r>
              <a:rPr lang="en-US" altLang="zh-CN" dirty="0">
                <a:latin typeface="Times" pitchFamily="2" charset="0"/>
              </a:rPr>
              <a:t>. </a:t>
            </a:r>
          </a:p>
        </p:txBody>
      </p:sp>
      <p:sp>
        <p:nvSpPr>
          <p:cNvPr id="13" name="文本框 12">
            <a:extLst>
              <a:ext uri="{FF2B5EF4-FFF2-40B4-BE49-F238E27FC236}">
                <a16:creationId xmlns:a16="http://schemas.microsoft.com/office/drawing/2014/main" id="{FB9354FA-274F-604D-AC22-101BA0648A70}"/>
              </a:ext>
            </a:extLst>
          </p:cNvPr>
          <p:cNvSpPr txBox="1"/>
          <p:nvPr/>
        </p:nvSpPr>
        <p:spPr>
          <a:xfrm>
            <a:off x="503941" y="3116644"/>
            <a:ext cx="11184118" cy="2308324"/>
          </a:xfrm>
          <a:prstGeom prst="rect">
            <a:avLst/>
          </a:prstGeom>
          <a:noFill/>
        </p:spPr>
        <p:txBody>
          <a:bodyPr wrap="square" rtlCol="0">
            <a:spAutoFit/>
          </a:bodyPr>
          <a:lstStyle/>
          <a:p>
            <a:pPr marL="342900" indent="-342900">
              <a:buAutoNum type="arabicPeriod"/>
            </a:pPr>
            <a:r>
              <a:rPr lang="en-US" altLang="zh-CN" b="1" dirty="0">
                <a:latin typeface="Times" pitchFamily="2" charset="0"/>
              </a:rPr>
              <a:t>Assumptions:</a:t>
            </a:r>
          </a:p>
          <a:p>
            <a:pPr marL="742950" lvl="1" indent="-285750">
              <a:buFont typeface="Wingdings" pitchFamily="2" charset="2"/>
              <a:buChar char="n"/>
            </a:pPr>
            <a:r>
              <a:rPr lang="en-US" altLang="zh-CN" dirty="0">
                <a:latin typeface="Times" pitchFamily="2" charset="0"/>
              </a:rPr>
              <a:t>Binary form</a:t>
            </a:r>
          </a:p>
          <a:p>
            <a:pPr marL="742950" lvl="1" indent="-285750">
              <a:buFont typeface="Wingdings" pitchFamily="2" charset="2"/>
              <a:buChar char="n"/>
            </a:pPr>
            <a:r>
              <a:rPr lang="en-US" altLang="zh-CN" dirty="0">
                <a:latin typeface="Times" pitchFamily="2" charset="0"/>
              </a:rPr>
              <a:t>Lack of multicollinearity</a:t>
            </a:r>
          </a:p>
          <a:p>
            <a:pPr marL="742950" lvl="1" indent="-285750">
              <a:buFont typeface="Wingdings" pitchFamily="2" charset="2"/>
              <a:buChar char="n"/>
            </a:pPr>
            <a:r>
              <a:rPr lang="en-US" altLang="zh-CN" dirty="0">
                <a:latin typeface="Times" pitchFamily="2" charset="0"/>
              </a:rPr>
              <a:t>Lack of influential points</a:t>
            </a:r>
          </a:p>
          <a:p>
            <a:pPr marL="742950" lvl="1" indent="-285750">
              <a:buFont typeface="Wingdings" pitchFamily="2" charset="2"/>
              <a:buChar char="n"/>
            </a:pPr>
            <a:r>
              <a:rPr lang="en-US" altLang="zh-CN" dirty="0">
                <a:latin typeface="Times" pitchFamily="2" charset="0"/>
              </a:rPr>
              <a:t> linear relationship between the logit of the outcome and each predictor variables</a:t>
            </a:r>
          </a:p>
          <a:p>
            <a:pPr marL="742950" lvl="1" indent="-285750">
              <a:buFont typeface="Wingdings" pitchFamily="2" charset="2"/>
              <a:buChar char="n"/>
            </a:pPr>
            <a:endParaRPr lang="en-US" altLang="zh-CN" dirty="0">
              <a:latin typeface="Times" pitchFamily="2" charset="0"/>
            </a:endParaRPr>
          </a:p>
          <a:p>
            <a:pPr marL="342900" indent="-342900">
              <a:buAutoNum type="arabicPeriod" startAt="2"/>
            </a:pPr>
            <a:r>
              <a:rPr lang="en-US" altLang="zh-CN" b="1" dirty="0">
                <a:latin typeface="Times" pitchFamily="2" charset="0"/>
              </a:rPr>
              <a:t>Variable selection:</a:t>
            </a:r>
          </a:p>
          <a:p>
            <a:pPr lvl="1"/>
            <a:r>
              <a:rPr lang="en-US" altLang="zh-CN" dirty="0">
                <a:latin typeface="Times" pitchFamily="2" charset="0"/>
              </a:rPr>
              <a:t>we used </a:t>
            </a:r>
            <a:r>
              <a:rPr lang="en-US" altLang="zh-CN" i="1" u="sng" dirty="0">
                <a:latin typeface="Times" pitchFamily="2" charset="0"/>
              </a:rPr>
              <a:t>Stepwise method </a:t>
            </a:r>
            <a:r>
              <a:rPr lang="en-US" altLang="zh-CN" dirty="0">
                <a:latin typeface="Times" pitchFamily="2" charset="0"/>
              </a:rPr>
              <a:t>under </a:t>
            </a:r>
            <a:r>
              <a:rPr lang="en-US" altLang="zh-CN" i="1" u="sng" dirty="0">
                <a:latin typeface="Times" pitchFamily="2" charset="0"/>
              </a:rPr>
              <a:t>BIC criteria </a:t>
            </a:r>
            <a:r>
              <a:rPr lang="en-US" altLang="zh-CN" dirty="0">
                <a:latin typeface="Times" pitchFamily="2" charset="0"/>
              </a:rPr>
              <a:t>to find the reduced model.</a:t>
            </a:r>
          </a:p>
        </p:txBody>
      </p:sp>
      <p:pic>
        <p:nvPicPr>
          <p:cNvPr id="5" name="图片 4">
            <a:extLst>
              <a:ext uri="{FF2B5EF4-FFF2-40B4-BE49-F238E27FC236}">
                <a16:creationId xmlns:a16="http://schemas.microsoft.com/office/drawing/2014/main" id="{56211C3D-45A0-3141-BB15-7F36F25C31E7}"/>
              </a:ext>
            </a:extLst>
          </p:cNvPr>
          <p:cNvPicPr>
            <a:picLocks noChangeAspect="1"/>
          </p:cNvPicPr>
          <p:nvPr/>
        </p:nvPicPr>
        <p:blipFill>
          <a:blip r:embed="rId6"/>
          <a:stretch>
            <a:fillRect/>
          </a:stretch>
        </p:blipFill>
        <p:spPr>
          <a:xfrm>
            <a:off x="7606945" y="5030155"/>
            <a:ext cx="4598307" cy="1196453"/>
          </a:xfrm>
          <a:prstGeom prst="rect">
            <a:avLst/>
          </a:prstGeom>
        </p:spPr>
      </p:pic>
    </p:spTree>
    <p:extLst>
      <p:ext uri="{BB962C8B-B14F-4D97-AF65-F5344CB8AC3E}">
        <p14:creationId xmlns:p14="http://schemas.microsoft.com/office/powerpoint/2010/main" val="20147702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Logistic Regression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902233"/>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03941" y="1579352"/>
            <a:ext cx="11184118" cy="2031325"/>
          </a:xfrm>
          <a:prstGeom prst="rect">
            <a:avLst/>
          </a:prstGeom>
          <a:noFill/>
        </p:spPr>
        <p:txBody>
          <a:bodyPr wrap="square" rtlCol="0">
            <a:spAutoFit/>
          </a:bodyPr>
          <a:lstStyle/>
          <a:p>
            <a:pPr marL="342900" indent="-342900">
              <a:buAutoNum type="arabicPeriod" startAt="3"/>
            </a:pPr>
            <a:r>
              <a:rPr lang="en-US" altLang="zh-CN" b="1" dirty="0">
                <a:latin typeface="Times" pitchFamily="2" charset="0"/>
              </a:rPr>
              <a:t>Diagnosis</a:t>
            </a:r>
          </a:p>
          <a:p>
            <a:r>
              <a:rPr lang="en-US" altLang="zh-CN" b="1" dirty="0">
                <a:latin typeface="Times" pitchFamily="2" charset="0"/>
              </a:rPr>
              <a:t>	</a:t>
            </a:r>
          </a:p>
          <a:p>
            <a:r>
              <a:rPr lang="en-US" altLang="zh-CN" b="1" dirty="0">
                <a:latin typeface="Times" pitchFamily="2" charset="0"/>
              </a:rPr>
              <a:t>    </a:t>
            </a:r>
            <a:r>
              <a:rPr lang="en-US" altLang="zh-CN" dirty="0">
                <a:latin typeface="Times" pitchFamily="2" charset="0"/>
              </a:rPr>
              <a:t>1) Residual Analysis:</a:t>
            </a:r>
          </a:p>
          <a:p>
            <a:r>
              <a:rPr lang="en-US" altLang="zh-CN" b="1" dirty="0">
                <a:latin typeface="Times" pitchFamily="2" charset="0"/>
              </a:rPr>
              <a:t>        </a:t>
            </a:r>
            <a:r>
              <a:rPr lang="zh-CN" altLang="zh-CN" dirty="0">
                <a:latin typeface="Times" pitchFamily="2" charset="0"/>
              </a:rPr>
              <a:t> </a:t>
            </a:r>
            <a:r>
              <a:rPr lang="en-US" altLang="zh-CN" dirty="0">
                <a:latin typeface="Times" pitchFamily="2" charset="0"/>
              </a:rPr>
              <a:t>In generalized linear model, the deviance should follow chi-square distribution, if n is large enough. As shown in Figure 9 and 10, the residuals roughly follow chi-square distribution, which indicates that the model captures all the features in the data. </a:t>
            </a:r>
            <a:endParaRPr lang="zh-CN" altLang="zh-CN" dirty="0">
              <a:latin typeface="Times" pitchFamily="2" charset="0"/>
            </a:endParaRPr>
          </a:p>
          <a:p>
            <a:endParaRPr lang="en-US" altLang="zh-CN" dirty="0">
              <a:latin typeface="Times" pitchFamily="2" charset="0"/>
            </a:endParaRPr>
          </a:p>
        </p:txBody>
      </p:sp>
      <p:pic>
        <p:nvPicPr>
          <p:cNvPr id="14" name="图片 13">
            <a:extLst>
              <a:ext uri="{FF2B5EF4-FFF2-40B4-BE49-F238E27FC236}">
                <a16:creationId xmlns:a16="http://schemas.microsoft.com/office/drawing/2014/main" id="{B03BE8A5-B118-9D49-905D-6E67464F5B0E}"/>
              </a:ext>
            </a:extLst>
          </p:cNvPr>
          <p:cNvPicPr/>
          <p:nvPr/>
        </p:nvPicPr>
        <p:blipFill rotWithShape="1">
          <a:blip r:embed="rId6" cstate="print">
            <a:extLst>
              <a:ext uri="{28A0092B-C50C-407E-A947-70E740481C1C}">
                <a14:useLocalDpi xmlns:a14="http://schemas.microsoft.com/office/drawing/2010/main" val="0"/>
              </a:ext>
            </a:extLst>
          </a:blip>
          <a:srcRect t="7387" r="5441" b="4789"/>
          <a:stretch/>
        </p:blipFill>
        <p:spPr bwMode="auto">
          <a:xfrm>
            <a:off x="790851" y="3498724"/>
            <a:ext cx="4817832" cy="2814990"/>
          </a:xfrm>
          <a:prstGeom prst="rect">
            <a:avLst/>
          </a:prstGeom>
          <a:noFill/>
          <a:ln>
            <a:noFill/>
          </a:ln>
          <a:extLst>
            <a:ext uri="{53640926-AAD7-44D8-BBD7-CCE9431645EC}">
              <a14:shadowObscured xmlns:a14="http://schemas.microsoft.com/office/drawing/2010/main"/>
            </a:ext>
          </a:extLst>
        </p:spPr>
      </p:pic>
      <p:pic>
        <p:nvPicPr>
          <p:cNvPr id="15" name="图片 14">
            <a:extLst>
              <a:ext uri="{FF2B5EF4-FFF2-40B4-BE49-F238E27FC236}">
                <a16:creationId xmlns:a16="http://schemas.microsoft.com/office/drawing/2014/main" id="{37F78CE5-B608-1A4C-8490-27EE114E3689}"/>
              </a:ext>
            </a:extLst>
          </p:cNvPr>
          <p:cNvPicPr/>
          <p:nvPr/>
        </p:nvPicPr>
        <p:blipFill rotWithShape="1">
          <a:blip r:embed="rId7" cstate="print">
            <a:extLst>
              <a:ext uri="{28A0092B-C50C-407E-A947-70E740481C1C}">
                <a14:useLocalDpi xmlns:a14="http://schemas.microsoft.com/office/drawing/2010/main" val="0"/>
              </a:ext>
            </a:extLst>
          </a:blip>
          <a:srcRect t="7902" r="4484"/>
          <a:stretch/>
        </p:blipFill>
        <p:spPr bwMode="auto">
          <a:xfrm>
            <a:off x="5608683" y="3498724"/>
            <a:ext cx="5200831" cy="29456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35154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Logistic Regression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902233"/>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03941" y="1579352"/>
            <a:ext cx="6517345" cy="923330"/>
          </a:xfrm>
          <a:prstGeom prst="rect">
            <a:avLst/>
          </a:prstGeom>
          <a:noFill/>
        </p:spPr>
        <p:txBody>
          <a:bodyPr wrap="square" rtlCol="0">
            <a:spAutoFit/>
          </a:bodyPr>
          <a:lstStyle/>
          <a:p>
            <a:r>
              <a:rPr lang="en-US" altLang="zh-CN" b="1" dirty="0">
                <a:latin typeface="Times" pitchFamily="2" charset="0"/>
              </a:rPr>
              <a:t>    </a:t>
            </a:r>
            <a:r>
              <a:rPr lang="en-US" altLang="zh-CN" dirty="0">
                <a:latin typeface="Times" pitchFamily="2" charset="0"/>
              </a:rPr>
              <a:t>2) Multicollinearity:</a:t>
            </a:r>
          </a:p>
          <a:p>
            <a:r>
              <a:rPr lang="en-US" altLang="zh-CN" dirty="0">
                <a:latin typeface="Times" pitchFamily="2" charset="0"/>
              </a:rPr>
              <a:t>        We didn’t find any multicollinearity from the VIF table. </a:t>
            </a:r>
          </a:p>
          <a:p>
            <a:r>
              <a:rPr lang="en-US" altLang="zh-CN" b="1" dirty="0">
                <a:latin typeface="Times" pitchFamily="2" charset="0"/>
              </a:rPr>
              <a:t>        </a:t>
            </a:r>
            <a:r>
              <a:rPr lang="zh-CN" altLang="zh-CN" dirty="0">
                <a:latin typeface="Times" pitchFamily="2" charset="0"/>
              </a:rPr>
              <a:t> </a:t>
            </a:r>
            <a:endParaRPr lang="en-US" altLang="zh-CN" dirty="0">
              <a:latin typeface="Times" pitchFamily="2" charset="0"/>
            </a:endParaRPr>
          </a:p>
        </p:txBody>
      </p:sp>
      <p:graphicFrame>
        <p:nvGraphicFramePr>
          <p:cNvPr id="5" name="表格 4">
            <a:extLst>
              <a:ext uri="{FF2B5EF4-FFF2-40B4-BE49-F238E27FC236}">
                <a16:creationId xmlns:a16="http://schemas.microsoft.com/office/drawing/2014/main" id="{7A73B664-7692-ED4E-A4F6-5E9745E92608}"/>
              </a:ext>
            </a:extLst>
          </p:cNvPr>
          <p:cNvGraphicFramePr>
            <a:graphicFrameLocks noGrp="1"/>
          </p:cNvGraphicFramePr>
          <p:nvPr>
            <p:extLst>
              <p:ext uri="{D42A27DB-BD31-4B8C-83A1-F6EECF244321}">
                <p14:modId xmlns:p14="http://schemas.microsoft.com/office/powerpoint/2010/main" val="3133335188"/>
              </p:ext>
            </p:extLst>
          </p:nvPr>
        </p:nvGraphicFramePr>
        <p:xfrm>
          <a:off x="7494551" y="1496265"/>
          <a:ext cx="1564159" cy="2280627"/>
        </p:xfrm>
        <a:graphic>
          <a:graphicData uri="http://schemas.openxmlformats.org/drawingml/2006/table">
            <a:tbl>
              <a:tblPr firstRow="1" firstCol="1" bandRow="1">
                <a:tableStyleId>{F5AB1C69-6EDB-4FF4-983F-18BD219EF322}</a:tableStyleId>
              </a:tblPr>
              <a:tblGrid>
                <a:gridCol w="745935">
                  <a:extLst>
                    <a:ext uri="{9D8B030D-6E8A-4147-A177-3AD203B41FA5}">
                      <a16:colId xmlns:a16="http://schemas.microsoft.com/office/drawing/2014/main" val="612337178"/>
                    </a:ext>
                  </a:extLst>
                </a:gridCol>
                <a:gridCol w="818224">
                  <a:extLst>
                    <a:ext uri="{9D8B030D-6E8A-4147-A177-3AD203B41FA5}">
                      <a16:colId xmlns:a16="http://schemas.microsoft.com/office/drawing/2014/main" val="36619796"/>
                    </a:ext>
                  </a:extLst>
                </a:gridCol>
              </a:tblGrid>
              <a:tr h="253403">
                <a:tc>
                  <a:txBody>
                    <a:bodyPr/>
                    <a:lstStyle/>
                    <a:p>
                      <a:pPr algn="l"/>
                      <a:r>
                        <a:rPr lang="en-US" sz="1200">
                          <a:effectLst/>
                        </a:rPr>
                        <a:t>Factor</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dirty="0">
                          <a:effectLst/>
                        </a:rPr>
                        <a:t>VIF</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847679059"/>
                  </a:ext>
                </a:extLst>
              </a:tr>
              <a:tr h="253403">
                <a:tc>
                  <a:txBody>
                    <a:bodyPr/>
                    <a:lstStyle/>
                    <a:p>
                      <a:pPr algn="l"/>
                      <a:r>
                        <a:rPr lang="en-US" sz="1200">
                          <a:effectLst/>
                        </a:rPr>
                        <a:t>Sex</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dirty="0">
                          <a:effectLst/>
                        </a:rPr>
                        <a:t>1.32</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928437841"/>
                  </a:ext>
                </a:extLst>
              </a:tr>
              <a:tr h="253403">
                <a:tc>
                  <a:txBody>
                    <a:bodyPr/>
                    <a:lstStyle/>
                    <a:p>
                      <a:pPr algn="l"/>
                      <a:r>
                        <a:rPr lang="en-US" sz="1200" dirty="0" err="1">
                          <a:effectLst/>
                        </a:rPr>
                        <a:t>Trestbps</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dirty="0">
                          <a:effectLst/>
                        </a:rPr>
                        <a:t>1.18</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896991959"/>
                  </a:ext>
                </a:extLst>
              </a:tr>
              <a:tr h="253403">
                <a:tc>
                  <a:txBody>
                    <a:bodyPr/>
                    <a:lstStyle/>
                    <a:p>
                      <a:pPr algn="l"/>
                      <a:r>
                        <a:rPr lang="en-US" sz="1200">
                          <a:effectLst/>
                        </a:rPr>
                        <a:t>Thalach</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a:effectLst/>
                        </a:rPr>
                        <a:t>1.14</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377706030"/>
                  </a:ext>
                </a:extLst>
              </a:tr>
              <a:tr h="253403">
                <a:tc>
                  <a:txBody>
                    <a:bodyPr/>
                    <a:lstStyle/>
                    <a:p>
                      <a:pPr algn="l"/>
                      <a:r>
                        <a:rPr lang="en-US" sz="1200">
                          <a:effectLst/>
                        </a:rPr>
                        <a:t>Cp3</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a:effectLst/>
                        </a:rPr>
                        <a:t>1.17</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521431386"/>
                  </a:ext>
                </a:extLst>
              </a:tr>
              <a:tr h="253403">
                <a:tc>
                  <a:txBody>
                    <a:bodyPr/>
                    <a:lstStyle/>
                    <a:p>
                      <a:pPr algn="l"/>
                      <a:r>
                        <a:rPr lang="en-US" sz="1200">
                          <a:effectLst/>
                        </a:rPr>
                        <a:t>Ca1</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a:effectLst/>
                        </a:rPr>
                        <a:t>1.15</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239992503"/>
                  </a:ext>
                </a:extLst>
              </a:tr>
              <a:tr h="253403">
                <a:tc>
                  <a:txBody>
                    <a:bodyPr/>
                    <a:lstStyle/>
                    <a:p>
                      <a:pPr algn="l"/>
                      <a:r>
                        <a:rPr lang="en-US" sz="1200">
                          <a:effectLst/>
                        </a:rPr>
                        <a:t>Ca2</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dirty="0">
                          <a:effectLst/>
                        </a:rPr>
                        <a:t>1.14</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236093413"/>
                  </a:ext>
                </a:extLst>
              </a:tr>
              <a:tr h="253403">
                <a:tc>
                  <a:txBody>
                    <a:bodyPr/>
                    <a:lstStyle/>
                    <a:p>
                      <a:pPr algn="l"/>
                      <a:r>
                        <a:rPr lang="en-US" sz="1200">
                          <a:effectLst/>
                        </a:rPr>
                        <a:t>Ca3</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a:effectLst/>
                        </a:rPr>
                        <a:t>1.04</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979016250"/>
                  </a:ext>
                </a:extLst>
              </a:tr>
              <a:tr h="253403">
                <a:tc>
                  <a:txBody>
                    <a:bodyPr/>
                    <a:lstStyle/>
                    <a:p>
                      <a:pPr algn="l"/>
                      <a:r>
                        <a:rPr lang="en-US" sz="1200">
                          <a:effectLst/>
                        </a:rPr>
                        <a:t>Thal2</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r>
                        <a:rPr lang="en-US" sz="1200" dirty="0">
                          <a:effectLst/>
                        </a:rPr>
                        <a:t>1.12</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002955863"/>
                  </a:ext>
                </a:extLst>
              </a:tr>
            </a:tbl>
          </a:graphicData>
        </a:graphic>
      </p:graphicFrame>
      <p:sp>
        <p:nvSpPr>
          <p:cNvPr id="6" name="Rectangle 1">
            <a:extLst>
              <a:ext uri="{FF2B5EF4-FFF2-40B4-BE49-F238E27FC236}">
                <a16:creationId xmlns:a16="http://schemas.microsoft.com/office/drawing/2014/main" id="{4090039A-E85D-6F4F-BEF0-21F8000C611D}"/>
              </a:ext>
            </a:extLst>
          </p:cNvPr>
          <p:cNvSpPr>
            <a:spLocks noChangeArrowheads="1"/>
          </p:cNvSpPr>
          <p:nvPr/>
        </p:nvSpPr>
        <p:spPr bwMode="auto">
          <a:xfrm>
            <a:off x="2374225" y="2331243"/>
            <a:ext cx="9640321" cy="81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文本框 15">
            <a:extLst>
              <a:ext uri="{FF2B5EF4-FFF2-40B4-BE49-F238E27FC236}">
                <a16:creationId xmlns:a16="http://schemas.microsoft.com/office/drawing/2014/main" id="{45E39830-D1EF-DE4C-8D85-3B96F6A89999}"/>
              </a:ext>
            </a:extLst>
          </p:cNvPr>
          <p:cNvSpPr txBox="1"/>
          <p:nvPr/>
        </p:nvSpPr>
        <p:spPr>
          <a:xfrm>
            <a:off x="572453" y="2842418"/>
            <a:ext cx="6517345" cy="1200329"/>
          </a:xfrm>
          <a:prstGeom prst="rect">
            <a:avLst/>
          </a:prstGeom>
          <a:noFill/>
        </p:spPr>
        <p:txBody>
          <a:bodyPr wrap="square" rtlCol="0">
            <a:spAutoFit/>
          </a:bodyPr>
          <a:lstStyle/>
          <a:p>
            <a:r>
              <a:rPr lang="en-US" altLang="zh-CN" b="1" dirty="0">
                <a:latin typeface="Times" pitchFamily="2" charset="0"/>
              </a:rPr>
              <a:t>    </a:t>
            </a:r>
            <a:r>
              <a:rPr lang="en-US" altLang="zh-CN" dirty="0">
                <a:latin typeface="Times" pitchFamily="2" charset="0"/>
              </a:rPr>
              <a:t>3) Influential points:</a:t>
            </a:r>
          </a:p>
          <a:p>
            <a:r>
              <a:rPr lang="en-US" altLang="zh-CN" dirty="0">
                <a:latin typeface="Times" pitchFamily="2" charset="0"/>
              </a:rPr>
              <a:t>        From the influential plot, we detect the following points</a:t>
            </a:r>
          </a:p>
          <a:p>
            <a:r>
              <a:rPr lang="en-US" altLang="zh-CN" dirty="0">
                <a:latin typeface="Times" pitchFamily="2" charset="0"/>
              </a:rPr>
              <a:t>as influential p . </a:t>
            </a:r>
          </a:p>
          <a:p>
            <a:r>
              <a:rPr lang="en-US" altLang="zh-CN" b="1" dirty="0">
                <a:latin typeface="Times" pitchFamily="2" charset="0"/>
              </a:rPr>
              <a:t>        </a:t>
            </a:r>
            <a:r>
              <a:rPr lang="zh-CN" altLang="zh-CN" dirty="0">
                <a:latin typeface="Times" pitchFamily="2" charset="0"/>
              </a:rPr>
              <a:t> </a:t>
            </a:r>
            <a:endParaRPr lang="en-US" altLang="zh-CN" dirty="0">
              <a:latin typeface="Times" pitchFamily="2" charset="0"/>
            </a:endParaRPr>
          </a:p>
        </p:txBody>
      </p:sp>
      <p:pic>
        <p:nvPicPr>
          <p:cNvPr id="17" name="图片 16">
            <a:extLst>
              <a:ext uri="{FF2B5EF4-FFF2-40B4-BE49-F238E27FC236}">
                <a16:creationId xmlns:a16="http://schemas.microsoft.com/office/drawing/2014/main" id="{D342F439-7A41-9A41-83A9-72688533CE6A}"/>
              </a:ext>
            </a:extLst>
          </p:cNvPr>
          <p:cNvPicPr/>
          <p:nvPr/>
        </p:nvPicPr>
        <p:blipFill rotWithShape="1">
          <a:blip r:embed="rId6" cstate="print">
            <a:extLst>
              <a:ext uri="{28A0092B-C50C-407E-A947-70E740481C1C}">
                <a14:useLocalDpi xmlns:a14="http://schemas.microsoft.com/office/drawing/2010/main" val="0"/>
              </a:ext>
            </a:extLst>
          </a:blip>
          <a:srcRect t="15492" r="5532" b="5202"/>
          <a:stretch/>
        </p:blipFill>
        <p:spPr bwMode="auto">
          <a:xfrm>
            <a:off x="724015" y="4038246"/>
            <a:ext cx="3890645" cy="2332990"/>
          </a:xfrm>
          <a:prstGeom prst="rect">
            <a:avLst/>
          </a:prstGeom>
          <a:noFill/>
          <a:ln>
            <a:noFill/>
          </a:ln>
          <a:extLst>
            <a:ext uri="{53640926-AAD7-44D8-BBD7-CCE9431645EC}">
              <a14:shadowObscured xmlns:a14="http://schemas.microsoft.com/office/drawing/2010/main"/>
            </a:ext>
          </a:extLst>
        </p:spPr>
      </p:pic>
      <p:graphicFrame>
        <p:nvGraphicFramePr>
          <p:cNvPr id="12" name="表格 11">
            <a:extLst>
              <a:ext uri="{FF2B5EF4-FFF2-40B4-BE49-F238E27FC236}">
                <a16:creationId xmlns:a16="http://schemas.microsoft.com/office/drawing/2014/main" id="{14AEE069-AAFE-B543-851C-3390E4F500F1}"/>
              </a:ext>
            </a:extLst>
          </p:cNvPr>
          <p:cNvGraphicFramePr>
            <a:graphicFrameLocks noGrp="1"/>
          </p:cNvGraphicFramePr>
          <p:nvPr>
            <p:extLst>
              <p:ext uri="{D42A27DB-BD31-4B8C-83A1-F6EECF244321}">
                <p14:modId xmlns:p14="http://schemas.microsoft.com/office/powerpoint/2010/main" val="2621677486"/>
              </p:ext>
            </p:extLst>
          </p:nvPr>
        </p:nvGraphicFramePr>
        <p:xfrm>
          <a:off x="4614659" y="4038246"/>
          <a:ext cx="2879891" cy="1980927"/>
        </p:xfrm>
        <a:graphic>
          <a:graphicData uri="http://schemas.openxmlformats.org/drawingml/2006/table">
            <a:tbl>
              <a:tblPr firstRow="1" firstCol="1" bandRow="1">
                <a:tableStyleId>{F5AB1C69-6EDB-4FF4-983F-18BD219EF322}</a:tableStyleId>
              </a:tblPr>
              <a:tblGrid>
                <a:gridCol w="754893">
                  <a:extLst>
                    <a:ext uri="{9D8B030D-6E8A-4147-A177-3AD203B41FA5}">
                      <a16:colId xmlns:a16="http://schemas.microsoft.com/office/drawing/2014/main" val="1050512599"/>
                    </a:ext>
                  </a:extLst>
                </a:gridCol>
                <a:gridCol w="786188">
                  <a:extLst>
                    <a:ext uri="{9D8B030D-6E8A-4147-A177-3AD203B41FA5}">
                      <a16:colId xmlns:a16="http://schemas.microsoft.com/office/drawing/2014/main" val="2717521"/>
                    </a:ext>
                  </a:extLst>
                </a:gridCol>
                <a:gridCol w="636946">
                  <a:extLst>
                    <a:ext uri="{9D8B030D-6E8A-4147-A177-3AD203B41FA5}">
                      <a16:colId xmlns:a16="http://schemas.microsoft.com/office/drawing/2014/main" val="880849761"/>
                    </a:ext>
                  </a:extLst>
                </a:gridCol>
                <a:gridCol w="701864">
                  <a:extLst>
                    <a:ext uri="{9D8B030D-6E8A-4147-A177-3AD203B41FA5}">
                      <a16:colId xmlns:a16="http://schemas.microsoft.com/office/drawing/2014/main" val="2902517382"/>
                    </a:ext>
                  </a:extLst>
                </a:gridCol>
              </a:tblGrid>
              <a:tr h="589607">
                <a:tc>
                  <a:txBody>
                    <a:bodyPr/>
                    <a:lstStyle/>
                    <a:p>
                      <a:pPr algn="l">
                        <a:lnSpc>
                          <a:spcPct val="150000"/>
                        </a:lnSpc>
                      </a:pPr>
                      <a:r>
                        <a:rPr lang="en-US" sz="1200" dirty="0">
                          <a:effectLst/>
                        </a:rPr>
                        <a:t>Patients</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StudRes</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Hat</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CookD</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005735718"/>
                  </a:ext>
                </a:extLst>
              </a:tr>
              <a:tr h="278264">
                <a:tc>
                  <a:txBody>
                    <a:bodyPr/>
                    <a:lstStyle/>
                    <a:p>
                      <a:pPr algn="l">
                        <a:lnSpc>
                          <a:spcPct val="150000"/>
                        </a:lnSpc>
                      </a:pPr>
                      <a:r>
                        <a:rPr lang="en-US" sz="1200">
                          <a:effectLst/>
                        </a:rPr>
                        <a:t>91</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-2.01</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0.14</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0.09</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950628970"/>
                  </a:ext>
                </a:extLst>
              </a:tr>
              <a:tr h="278264">
                <a:tc>
                  <a:txBody>
                    <a:bodyPr/>
                    <a:lstStyle/>
                    <a:p>
                      <a:pPr algn="l">
                        <a:lnSpc>
                          <a:spcPct val="150000"/>
                        </a:lnSpc>
                      </a:pPr>
                      <a:r>
                        <a:rPr lang="en-US" sz="1200">
                          <a:effectLst/>
                        </a:rPr>
                        <a:t>116</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-0.77</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dirty="0">
                          <a:effectLst/>
                        </a:rPr>
                        <a:t>0.18</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0.01</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431076947"/>
                  </a:ext>
                </a:extLst>
              </a:tr>
              <a:tr h="278264">
                <a:tc>
                  <a:txBody>
                    <a:bodyPr/>
                    <a:lstStyle/>
                    <a:p>
                      <a:pPr algn="l">
                        <a:lnSpc>
                          <a:spcPct val="150000"/>
                        </a:lnSpc>
                      </a:pPr>
                      <a:r>
                        <a:rPr lang="en-US" sz="1200">
                          <a:effectLst/>
                        </a:rPr>
                        <a:t>134</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2.55</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dirty="0">
                          <a:effectLst/>
                        </a:rPr>
                        <a:t>0.012</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0.03</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215414871"/>
                  </a:ext>
                </a:extLst>
              </a:tr>
              <a:tr h="278264">
                <a:tc>
                  <a:txBody>
                    <a:bodyPr/>
                    <a:lstStyle/>
                    <a:p>
                      <a:pPr algn="l">
                        <a:lnSpc>
                          <a:spcPct val="150000"/>
                        </a:lnSpc>
                      </a:pPr>
                      <a:r>
                        <a:rPr lang="en-US" sz="1200">
                          <a:effectLst/>
                        </a:rPr>
                        <a:t>156</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0.75</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dirty="0">
                          <a:effectLst/>
                        </a:rPr>
                        <a:t>0.16</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0.01</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886386591"/>
                  </a:ext>
                </a:extLst>
              </a:tr>
              <a:tr h="278264">
                <a:tc>
                  <a:txBody>
                    <a:bodyPr/>
                    <a:lstStyle/>
                    <a:p>
                      <a:pPr algn="l">
                        <a:lnSpc>
                          <a:spcPct val="150000"/>
                        </a:lnSpc>
                      </a:pPr>
                      <a:r>
                        <a:rPr lang="en-US" sz="1200">
                          <a:effectLst/>
                        </a:rPr>
                        <a:t>178</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-3.30</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a:effectLst/>
                        </a:rPr>
                        <a:t>0.004</a:t>
                      </a:r>
                      <a:endParaRPr lang="zh-CN" sz="120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tc>
                  <a:txBody>
                    <a:bodyPr/>
                    <a:lstStyle/>
                    <a:p>
                      <a:pPr algn="l">
                        <a:lnSpc>
                          <a:spcPct val="150000"/>
                        </a:lnSpc>
                      </a:pPr>
                      <a:r>
                        <a:rPr lang="en-US" sz="1200" dirty="0">
                          <a:effectLst/>
                        </a:rPr>
                        <a:t>0.08</a:t>
                      </a:r>
                      <a:endParaRPr lang="zh-CN" sz="1200" dirty="0">
                        <a:solidFill>
                          <a:srgbClr val="000000"/>
                        </a:solidFill>
                        <a:effectLst/>
                        <a:latin typeface="Times" pitchFamily="2"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775954502"/>
                  </a:ext>
                </a:extLst>
              </a:tr>
            </a:tbl>
          </a:graphicData>
        </a:graphic>
      </p:graphicFrame>
      <p:sp>
        <p:nvSpPr>
          <p:cNvPr id="13" name="文本框 12">
            <a:extLst>
              <a:ext uri="{FF2B5EF4-FFF2-40B4-BE49-F238E27FC236}">
                <a16:creationId xmlns:a16="http://schemas.microsoft.com/office/drawing/2014/main" id="{749A3AA1-5B5A-CB45-BB93-E073993B45EF}"/>
              </a:ext>
            </a:extLst>
          </p:cNvPr>
          <p:cNvSpPr txBox="1"/>
          <p:nvPr/>
        </p:nvSpPr>
        <p:spPr>
          <a:xfrm>
            <a:off x="7591186" y="3809281"/>
            <a:ext cx="1370888" cy="276999"/>
          </a:xfrm>
          <a:prstGeom prst="rect">
            <a:avLst/>
          </a:prstGeom>
          <a:noFill/>
        </p:spPr>
        <p:txBody>
          <a:bodyPr wrap="none" rtlCol="0">
            <a:spAutoFit/>
          </a:bodyPr>
          <a:lstStyle/>
          <a:p>
            <a:r>
              <a:rPr kumimoji="1" lang="en-US" altLang="zh-CN" sz="1200" dirty="0">
                <a:latin typeface="Times" pitchFamily="2" charset="0"/>
              </a:rPr>
              <a:t>Figure 1: VIF table</a:t>
            </a:r>
            <a:endParaRPr kumimoji="1" lang="zh-CN" altLang="en-US" sz="1200" dirty="0">
              <a:latin typeface="Times" pitchFamily="2" charset="0"/>
            </a:endParaRPr>
          </a:p>
        </p:txBody>
      </p:sp>
      <p:sp>
        <p:nvSpPr>
          <p:cNvPr id="18" name="文本框 17">
            <a:extLst>
              <a:ext uri="{FF2B5EF4-FFF2-40B4-BE49-F238E27FC236}">
                <a16:creationId xmlns:a16="http://schemas.microsoft.com/office/drawing/2014/main" id="{A6708C28-03C1-B941-82D3-1680F14A114E}"/>
              </a:ext>
            </a:extLst>
          </p:cNvPr>
          <p:cNvSpPr txBox="1"/>
          <p:nvPr/>
        </p:nvSpPr>
        <p:spPr>
          <a:xfrm>
            <a:off x="2140629" y="6162525"/>
            <a:ext cx="1646605" cy="276999"/>
          </a:xfrm>
          <a:prstGeom prst="rect">
            <a:avLst/>
          </a:prstGeom>
          <a:noFill/>
        </p:spPr>
        <p:txBody>
          <a:bodyPr wrap="none" rtlCol="0">
            <a:spAutoFit/>
          </a:bodyPr>
          <a:lstStyle/>
          <a:p>
            <a:r>
              <a:rPr kumimoji="1" lang="en-US" altLang="zh-CN" sz="1200" dirty="0">
                <a:latin typeface="Times" pitchFamily="2" charset="0"/>
              </a:rPr>
              <a:t>Figure 2: Influence plot</a:t>
            </a:r>
            <a:endParaRPr kumimoji="1" lang="zh-CN" altLang="en-US" sz="1200" dirty="0">
              <a:latin typeface="Times" pitchFamily="2" charset="0"/>
            </a:endParaRPr>
          </a:p>
        </p:txBody>
      </p:sp>
      <p:sp>
        <p:nvSpPr>
          <p:cNvPr id="19" name="文本框 18">
            <a:extLst>
              <a:ext uri="{FF2B5EF4-FFF2-40B4-BE49-F238E27FC236}">
                <a16:creationId xmlns:a16="http://schemas.microsoft.com/office/drawing/2014/main" id="{626C2E1C-4B9A-544A-987A-2DD6F325D87F}"/>
              </a:ext>
            </a:extLst>
          </p:cNvPr>
          <p:cNvSpPr txBox="1"/>
          <p:nvPr/>
        </p:nvSpPr>
        <p:spPr>
          <a:xfrm>
            <a:off x="5277230" y="6162524"/>
            <a:ext cx="1368195" cy="276999"/>
          </a:xfrm>
          <a:prstGeom prst="rect">
            <a:avLst/>
          </a:prstGeom>
          <a:noFill/>
        </p:spPr>
        <p:txBody>
          <a:bodyPr wrap="none" rtlCol="0">
            <a:spAutoFit/>
          </a:bodyPr>
          <a:lstStyle/>
          <a:p>
            <a:r>
              <a:rPr kumimoji="1" lang="en-US" altLang="zh-CN" sz="1200" dirty="0">
                <a:latin typeface="Times" pitchFamily="2" charset="0"/>
              </a:rPr>
              <a:t>Figure 3: VIF table</a:t>
            </a:r>
            <a:endParaRPr kumimoji="1" lang="zh-CN" altLang="en-US" sz="1200" dirty="0">
              <a:latin typeface="Times" pitchFamily="2" charset="0"/>
            </a:endParaRPr>
          </a:p>
        </p:txBody>
      </p:sp>
    </p:spTree>
    <p:extLst>
      <p:ext uri="{BB962C8B-B14F-4D97-AF65-F5344CB8AC3E}">
        <p14:creationId xmlns:p14="http://schemas.microsoft.com/office/powerpoint/2010/main" val="763343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Logistic Regression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902233"/>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03941" y="1579352"/>
            <a:ext cx="11184118" cy="646331"/>
          </a:xfrm>
          <a:prstGeom prst="rect">
            <a:avLst/>
          </a:prstGeom>
          <a:noFill/>
        </p:spPr>
        <p:txBody>
          <a:bodyPr wrap="square" rtlCol="0">
            <a:spAutoFit/>
          </a:bodyPr>
          <a:lstStyle/>
          <a:p>
            <a:r>
              <a:rPr lang="en-US" altLang="zh-CN" b="1" dirty="0">
                <a:latin typeface="Times" pitchFamily="2" charset="0"/>
              </a:rPr>
              <a:t>4.    Final Model</a:t>
            </a:r>
          </a:p>
          <a:p>
            <a:endParaRPr lang="en-US" altLang="zh-CN" dirty="0">
              <a:latin typeface="Times" pitchFamily="2" charset="0"/>
            </a:endParaRPr>
          </a:p>
        </p:txBody>
      </p:sp>
      <p:pic>
        <p:nvPicPr>
          <p:cNvPr id="12" name="图片 11">
            <a:extLst>
              <a:ext uri="{FF2B5EF4-FFF2-40B4-BE49-F238E27FC236}">
                <a16:creationId xmlns:a16="http://schemas.microsoft.com/office/drawing/2014/main" id="{5E923CB5-E112-FD4C-9C27-1A61D19448CF}"/>
              </a:ext>
            </a:extLst>
          </p:cNvPr>
          <p:cNvPicPr/>
          <p:nvPr/>
        </p:nvPicPr>
        <p:blipFill rotWithShape="1">
          <a:blip r:embed="rId6"/>
          <a:srcRect l="24224" t="24734" r="26577" b="20269"/>
          <a:stretch/>
        </p:blipFill>
        <p:spPr bwMode="auto">
          <a:xfrm>
            <a:off x="572453" y="2293965"/>
            <a:ext cx="5018936" cy="2755900"/>
          </a:xfrm>
          <a:prstGeom prst="rect">
            <a:avLst/>
          </a:prstGeom>
          <a:ln>
            <a:noFill/>
          </a:ln>
          <a:extLst>
            <a:ext uri="{53640926-AAD7-44D8-BBD7-CCE9431645EC}">
              <a14:shadowObscured xmlns:a14="http://schemas.microsoft.com/office/drawing/2010/main"/>
            </a:ext>
          </a:extLst>
        </p:spPr>
      </p:pic>
      <p:graphicFrame>
        <p:nvGraphicFramePr>
          <p:cNvPr id="5" name="表格 4">
            <a:extLst>
              <a:ext uri="{FF2B5EF4-FFF2-40B4-BE49-F238E27FC236}">
                <a16:creationId xmlns:a16="http://schemas.microsoft.com/office/drawing/2014/main" id="{087796C9-892B-9145-B424-07D230506D4D}"/>
              </a:ext>
            </a:extLst>
          </p:cNvPr>
          <p:cNvGraphicFramePr>
            <a:graphicFrameLocks noGrp="1"/>
          </p:cNvGraphicFramePr>
          <p:nvPr>
            <p:extLst>
              <p:ext uri="{D42A27DB-BD31-4B8C-83A1-F6EECF244321}">
                <p14:modId xmlns:p14="http://schemas.microsoft.com/office/powerpoint/2010/main" val="2871194440"/>
              </p:ext>
            </p:extLst>
          </p:nvPr>
        </p:nvGraphicFramePr>
        <p:xfrm>
          <a:off x="7639050" y="2225683"/>
          <a:ext cx="2328863" cy="3439250"/>
        </p:xfrm>
        <a:graphic>
          <a:graphicData uri="http://schemas.openxmlformats.org/drawingml/2006/table">
            <a:tbl>
              <a:tblPr/>
              <a:tblGrid>
                <a:gridCol w="1004189">
                  <a:extLst>
                    <a:ext uri="{9D8B030D-6E8A-4147-A177-3AD203B41FA5}">
                      <a16:colId xmlns:a16="http://schemas.microsoft.com/office/drawing/2014/main" val="2727313425"/>
                    </a:ext>
                  </a:extLst>
                </a:gridCol>
                <a:gridCol w="1324674">
                  <a:extLst>
                    <a:ext uri="{9D8B030D-6E8A-4147-A177-3AD203B41FA5}">
                      <a16:colId xmlns:a16="http://schemas.microsoft.com/office/drawing/2014/main" val="864692479"/>
                    </a:ext>
                  </a:extLst>
                </a:gridCol>
              </a:tblGrid>
              <a:tr h="532395">
                <a:tc>
                  <a:txBody>
                    <a:bodyPr/>
                    <a:lstStyle/>
                    <a:p>
                      <a:r>
                        <a:rPr lang="en-US" i="1" dirty="0">
                          <a:effectLst/>
                          <a:latin typeface="Times" pitchFamily="2" charset="0"/>
                        </a:rPr>
                        <a:t>Factors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altLang="zh-CN" i="1" dirty="0">
                          <a:effectLst/>
                          <a:latin typeface="Times" pitchFamily="2" charset="0"/>
                        </a:rPr>
                        <a:t>Coefficient</a:t>
                      </a:r>
                      <a:br>
                        <a:rPr lang="zh-CN" altLang="en-US" i="1" dirty="0">
                          <a:effectLst/>
                          <a:latin typeface="Times" pitchFamily="2" charset="0"/>
                        </a:rPr>
                      </a:br>
                      <a:endParaRPr lang="zh-CN" altLang="en-US" i="1" dirty="0">
                        <a:effectLst/>
                        <a:latin typeface="Times"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955682226"/>
                  </a:ext>
                </a:extLst>
              </a:tr>
              <a:tr h="358945">
                <a:tc>
                  <a:txBody>
                    <a:bodyPr/>
                    <a:lstStyle/>
                    <a:p>
                      <a:r>
                        <a:rPr lang="en-US" i="1" dirty="0">
                          <a:effectLst/>
                          <a:latin typeface="Times" pitchFamily="2" charset="0"/>
                        </a:rPr>
                        <a:t>Intercept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0.146</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149539146"/>
                  </a:ext>
                </a:extLst>
              </a:tr>
              <a:tr h="358945">
                <a:tc>
                  <a:txBody>
                    <a:bodyPr/>
                    <a:lstStyle/>
                    <a:p>
                      <a:r>
                        <a:rPr lang="en-US" i="1">
                          <a:effectLst/>
                          <a:latin typeface="Times" pitchFamily="2" charset="0"/>
                        </a:rPr>
                        <a:t>sex</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5.495</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969015356"/>
                  </a:ext>
                </a:extLst>
              </a:tr>
              <a:tr h="358945">
                <a:tc>
                  <a:txBody>
                    <a:bodyPr/>
                    <a:lstStyle/>
                    <a:p>
                      <a:r>
                        <a:rPr lang="en-US" i="1">
                          <a:effectLst/>
                          <a:latin typeface="Times" pitchFamily="2" charset="0"/>
                        </a:rPr>
                        <a:t>trestbps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1.032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379484272"/>
                  </a:ext>
                </a:extLst>
              </a:tr>
              <a:tr h="358945">
                <a:tc>
                  <a:txBody>
                    <a:bodyPr/>
                    <a:lstStyle/>
                    <a:p>
                      <a:r>
                        <a:rPr lang="en-US" i="1">
                          <a:effectLst/>
                          <a:latin typeface="Times" pitchFamily="2" charset="0"/>
                        </a:rPr>
                        <a:t>thalach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0.959</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21747386"/>
                  </a:ext>
                </a:extLst>
              </a:tr>
              <a:tr h="358945">
                <a:tc>
                  <a:txBody>
                    <a:bodyPr/>
                    <a:lstStyle/>
                    <a:p>
                      <a:r>
                        <a:rPr lang="en-US" i="1">
                          <a:effectLst/>
                          <a:latin typeface="Times" pitchFamily="2" charset="0"/>
                        </a:rPr>
                        <a:t>cp3</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8.649</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1037123477"/>
                  </a:ext>
                </a:extLst>
              </a:tr>
              <a:tr h="358945">
                <a:tc>
                  <a:txBody>
                    <a:bodyPr/>
                    <a:lstStyle/>
                    <a:p>
                      <a:r>
                        <a:rPr lang="en-US" i="1">
                          <a:effectLst/>
                          <a:latin typeface="Times" pitchFamily="2" charset="0"/>
                        </a:rPr>
                        <a:t>ca1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6.583</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929905008"/>
                  </a:ext>
                </a:extLst>
              </a:tr>
              <a:tr h="358945">
                <a:tc>
                  <a:txBody>
                    <a:bodyPr/>
                    <a:lstStyle/>
                    <a:p>
                      <a:r>
                        <a:rPr lang="en-US" i="1">
                          <a:effectLst/>
                          <a:latin typeface="Times" pitchFamily="2" charset="0"/>
                        </a:rPr>
                        <a:t>ca2</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15.471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137299716"/>
                  </a:ext>
                </a:extLst>
              </a:tr>
              <a:tr h="358945">
                <a:tc>
                  <a:txBody>
                    <a:bodyPr/>
                    <a:lstStyle/>
                    <a:p>
                      <a:r>
                        <a:rPr lang="en-US" i="1">
                          <a:effectLst/>
                          <a:latin typeface="Times" pitchFamily="2" charset="0"/>
                        </a:rPr>
                        <a:t>ca3</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pPr algn="r"/>
                      <a:r>
                        <a:rPr lang="en-US" altLang="zh-CN" i="1" dirty="0">
                          <a:effectLst/>
                          <a:latin typeface="Times" pitchFamily="2" charset="0"/>
                        </a:rPr>
                        <a:t>7.671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01827347"/>
                  </a:ext>
                </a:extLst>
              </a:tr>
            </a:tbl>
          </a:graphicData>
        </a:graphic>
      </p:graphicFrame>
      <p:sp>
        <p:nvSpPr>
          <p:cNvPr id="6" name="文本框 5">
            <a:extLst>
              <a:ext uri="{FF2B5EF4-FFF2-40B4-BE49-F238E27FC236}">
                <a16:creationId xmlns:a16="http://schemas.microsoft.com/office/drawing/2014/main" id="{B4B440C6-37AA-994C-8989-EB6281A27ACD}"/>
              </a:ext>
            </a:extLst>
          </p:cNvPr>
          <p:cNvSpPr txBox="1"/>
          <p:nvPr/>
        </p:nvSpPr>
        <p:spPr>
          <a:xfrm>
            <a:off x="2053428" y="1895331"/>
            <a:ext cx="1973617" cy="338554"/>
          </a:xfrm>
          <a:prstGeom prst="rect">
            <a:avLst/>
          </a:prstGeom>
          <a:noFill/>
        </p:spPr>
        <p:txBody>
          <a:bodyPr wrap="none" rtlCol="0">
            <a:spAutoFit/>
          </a:bodyPr>
          <a:lstStyle/>
          <a:p>
            <a:r>
              <a:rPr kumimoji="1" lang="en-US" altLang="zh-CN" sz="1600" dirty="0">
                <a:latin typeface="Times" pitchFamily="2" charset="0"/>
              </a:rPr>
              <a:t>Figure 1: Final model</a:t>
            </a:r>
            <a:endParaRPr kumimoji="1" lang="zh-CN" altLang="en-US" sz="1600" dirty="0">
              <a:latin typeface="Times" pitchFamily="2" charset="0"/>
            </a:endParaRPr>
          </a:p>
        </p:txBody>
      </p:sp>
      <p:sp>
        <p:nvSpPr>
          <p:cNvPr id="16" name="文本框 15">
            <a:extLst>
              <a:ext uri="{FF2B5EF4-FFF2-40B4-BE49-F238E27FC236}">
                <a16:creationId xmlns:a16="http://schemas.microsoft.com/office/drawing/2014/main" id="{C707CFB1-A67E-844F-9F15-CEDB2CB54436}"/>
              </a:ext>
            </a:extLst>
          </p:cNvPr>
          <p:cNvSpPr txBox="1"/>
          <p:nvPr/>
        </p:nvSpPr>
        <p:spPr>
          <a:xfrm>
            <a:off x="7624931" y="1804083"/>
            <a:ext cx="2309991" cy="338554"/>
          </a:xfrm>
          <a:prstGeom prst="rect">
            <a:avLst/>
          </a:prstGeom>
          <a:noFill/>
        </p:spPr>
        <p:txBody>
          <a:bodyPr wrap="none" rtlCol="0">
            <a:spAutoFit/>
          </a:bodyPr>
          <a:lstStyle/>
          <a:p>
            <a:r>
              <a:rPr kumimoji="1" lang="en-US" altLang="zh-CN" sz="1600" dirty="0">
                <a:latin typeface="Times" pitchFamily="2" charset="0"/>
              </a:rPr>
              <a:t>Table 1: exp(Coefficient) </a:t>
            </a:r>
            <a:endParaRPr kumimoji="1" lang="zh-CN" altLang="en-US" sz="1600" dirty="0">
              <a:latin typeface="Times" pitchFamily="2" charset="0"/>
            </a:endParaRPr>
          </a:p>
        </p:txBody>
      </p:sp>
    </p:spTree>
    <p:extLst>
      <p:ext uri="{BB962C8B-B14F-4D97-AF65-F5344CB8AC3E}">
        <p14:creationId xmlns:p14="http://schemas.microsoft.com/office/powerpoint/2010/main" val="23707921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Linear Discriminant Analysis (LDA)</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479105" y="2029384"/>
            <a:ext cx="6187576" cy="3231654"/>
          </a:xfrm>
          <a:prstGeom prst="rect">
            <a:avLst/>
          </a:prstGeom>
          <a:noFill/>
        </p:spPr>
        <p:txBody>
          <a:bodyPr wrap="square" rtlCol="0">
            <a:spAutoFit/>
          </a:bodyPr>
          <a:lstStyle/>
          <a:p>
            <a:r>
              <a:rPr lang="en-US" altLang="zh-CN" i="1" dirty="0">
                <a:latin typeface="Times" pitchFamily="2" charset="0"/>
              </a:rPr>
              <a:t>Linear Discriminant Analysis (LDA) </a:t>
            </a:r>
            <a:r>
              <a:rPr lang="en-US" altLang="zh-CN" dirty="0">
                <a:latin typeface="Times" pitchFamily="2" charset="0"/>
              </a:rPr>
              <a:t>:</a:t>
            </a:r>
          </a:p>
          <a:p>
            <a:r>
              <a:rPr lang="en-US" altLang="zh-CN" dirty="0">
                <a:latin typeface="Times" pitchFamily="2" charset="0"/>
              </a:rPr>
              <a:t>    like Principal Component Analysis (PCA), a method of </a:t>
            </a:r>
            <a:r>
              <a:rPr lang="en-US" altLang="zh-CN" b="1" dirty="0">
                <a:latin typeface="Times" pitchFamily="2" charset="0"/>
              </a:rPr>
              <a:t>dimensionality reduction</a:t>
            </a:r>
            <a:r>
              <a:rPr lang="en-US" altLang="zh-CN" dirty="0">
                <a:latin typeface="Times" pitchFamily="2" charset="0"/>
              </a:rPr>
              <a:t>. However, both are quite different in the approaches they use to reduce dimensionality. LDA chooses new axes such that the </a:t>
            </a:r>
            <a:r>
              <a:rPr lang="en-US" altLang="zh-CN" b="1" dirty="0">
                <a:latin typeface="Times" pitchFamily="2" charset="0"/>
              </a:rPr>
              <a:t>separability between two classes is optimized</a:t>
            </a:r>
            <a:r>
              <a:rPr lang="en-US" altLang="zh-CN" dirty="0">
                <a:latin typeface="Times" pitchFamily="2" charset="0"/>
              </a:rPr>
              <a:t>, and hence is a supervised technique.</a:t>
            </a:r>
            <a:r>
              <a:rPr lang="en-US" altLang="zh-CN" baseline="30000" dirty="0">
                <a:latin typeface="Times" pitchFamily="2" charset="0"/>
              </a:rPr>
              <a:t>[1]</a:t>
            </a:r>
          </a:p>
          <a:p>
            <a:endParaRPr lang="en-US" altLang="zh-CN" baseline="30000" dirty="0">
              <a:latin typeface="Times" pitchFamily="2" charset="0"/>
            </a:endParaRPr>
          </a:p>
          <a:p>
            <a:r>
              <a:rPr lang="en-US" altLang="zh-CN" dirty="0">
                <a:latin typeface="Times" pitchFamily="2" charset="0"/>
              </a:rPr>
              <a:t>Advantage: </a:t>
            </a:r>
          </a:p>
          <a:p>
            <a:r>
              <a:rPr lang="en-US" altLang="zh-CN" dirty="0">
                <a:latin typeface="Times" pitchFamily="2" charset="0"/>
              </a:rPr>
              <a:t>1.   For situations where we have </a:t>
            </a:r>
            <a:r>
              <a:rPr lang="en-US" altLang="zh-CN" b="1" dirty="0">
                <a:latin typeface="Times" pitchFamily="2" charset="0"/>
              </a:rPr>
              <a:t>small samples </a:t>
            </a:r>
            <a:r>
              <a:rPr lang="en-US" altLang="zh-CN" dirty="0">
                <a:latin typeface="Times" pitchFamily="2" charset="0"/>
              </a:rPr>
              <a:t>and many variables, LDA is largely preferred.</a:t>
            </a:r>
          </a:p>
          <a:p>
            <a:r>
              <a:rPr lang="en-US" altLang="zh-CN" dirty="0">
                <a:latin typeface="Times" pitchFamily="2" charset="0"/>
              </a:rPr>
              <a:t>2.   No </a:t>
            </a:r>
            <a:r>
              <a:rPr lang="en-US" altLang="zh-CN" b="1" dirty="0">
                <a:latin typeface="Times" pitchFamily="2" charset="0"/>
              </a:rPr>
              <a:t>distribution assumption</a:t>
            </a:r>
            <a:r>
              <a:rPr lang="en-US" altLang="zh-CN" dirty="0">
                <a:latin typeface="Times" pitchFamily="2" charset="0"/>
              </a:rPr>
              <a:t>.</a:t>
            </a:r>
          </a:p>
          <a:p>
            <a:endParaRPr lang="en-US" altLang="zh-CN" baseline="30000" dirty="0">
              <a:latin typeface="Times" pitchFamily="2" charset="0"/>
            </a:endParaRPr>
          </a:p>
        </p:txBody>
      </p:sp>
      <p:pic>
        <p:nvPicPr>
          <p:cNvPr id="12" name="图片 11">
            <a:extLst>
              <a:ext uri="{FF2B5EF4-FFF2-40B4-BE49-F238E27FC236}">
                <a16:creationId xmlns:a16="http://schemas.microsoft.com/office/drawing/2014/main" id="{55F276A9-C94D-40C9-9A08-9D5D31F2E39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66681" y="2392126"/>
            <a:ext cx="5312229" cy="2867494"/>
          </a:xfrm>
          <a:prstGeom prst="rect">
            <a:avLst/>
          </a:prstGeom>
        </p:spPr>
      </p:pic>
    </p:spTree>
    <p:extLst>
      <p:ext uri="{BB962C8B-B14F-4D97-AF65-F5344CB8AC3E}">
        <p14:creationId xmlns:p14="http://schemas.microsoft.com/office/powerpoint/2010/main" val="123642377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KNN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72453" y="1624460"/>
            <a:ext cx="6187576" cy="3970318"/>
          </a:xfrm>
          <a:prstGeom prst="rect">
            <a:avLst/>
          </a:prstGeom>
          <a:noFill/>
        </p:spPr>
        <p:txBody>
          <a:bodyPr wrap="square" rtlCol="0">
            <a:spAutoFit/>
          </a:bodyPr>
          <a:lstStyle/>
          <a:p>
            <a:pPr>
              <a:lnSpc>
                <a:spcPct val="150000"/>
              </a:lnSpc>
            </a:pPr>
            <a:r>
              <a:rPr lang="en-US" altLang="zh-CN" i="1" dirty="0">
                <a:latin typeface="Apple Braille" pitchFamily="2" charset="0"/>
              </a:rPr>
              <a:t>KNN:</a:t>
            </a:r>
          </a:p>
          <a:p>
            <a:r>
              <a:rPr lang="en-US" altLang="zh-CN" dirty="0">
                <a:latin typeface="Apple Braille" pitchFamily="2" charset="0"/>
              </a:rPr>
              <a:t>  is a </a:t>
            </a:r>
            <a:r>
              <a:rPr lang="en-US" altLang="zh-CN" b="1" dirty="0">
                <a:latin typeface="Apple Braille" pitchFamily="2" charset="0"/>
              </a:rPr>
              <a:t>non-parametric method</a:t>
            </a:r>
            <a:r>
              <a:rPr lang="en-US" altLang="zh-CN" dirty="0">
                <a:latin typeface="Apple Braille" pitchFamily="2" charset="0"/>
              </a:rPr>
              <a:t> used for classification and regression.</a:t>
            </a:r>
            <a:r>
              <a:rPr lang="en-US" altLang="zh-CN" dirty="0">
                <a:latin typeface="Times" pitchFamily="2" charset="0"/>
              </a:rPr>
              <a:t> In </a:t>
            </a:r>
            <a:r>
              <a:rPr lang="en-US" altLang="zh-CN" i="1" dirty="0">
                <a:latin typeface="Times" pitchFamily="2" charset="0"/>
              </a:rPr>
              <a:t>k-NN classification</a:t>
            </a:r>
            <a:r>
              <a:rPr lang="en-US" altLang="zh-CN" dirty="0">
                <a:latin typeface="Times" pitchFamily="2" charset="0"/>
              </a:rPr>
              <a:t>, the output is a class membership. An object is </a:t>
            </a:r>
            <a:r>
              <a:rPr lang="en-US" altLang="zh-CN" b="1" dirty="0">
                <a:latin typeface="Times" pitchFamily="2" charset="0"/>
              </a:rPr>
              <a:t>classified by a plurality vote of its neighbors</a:t>
            </a:r>
            <a:r>
              <a:rPr lang="en-US" altLang="zh-CN" dirty="0">
                <a:latin typeface="Times" pitchFamily="2" charset="0"/>
              </a:rPr>
              <a:t>, with the object being assigned to the class most common among its </a:t>
            </a:r>
            <a:r>
              <a:rPr lang="en-US" altLang="zh-CN" i="1" dirty="0">
                <a:latin typeface="Times" pitchFamily="2" charset="0"/>
              </a:rPr>
              <a:t>k</a:t>
            </a:r>
            <a:r>
              <a:rPr lang="en-US" altLang="zh-CN" dirty="0">
                <a:latin typeface="Times" pitchFamily="2" charset="0"/>
              </a:rPr>
              <a:t> nearest neighbors, If </a:t>
            </a:r>
            <a:r>
              <a:rPr lang="en-US" altLang="zh-CN" i="1" dirty="0">
                <a:latin typeface="Times" pitchFamily="2" charset="0"/>
              </a:rPr>
              <a:t>k</a:t>
            </a:r>
            <a:r>
              <a:rPr lang="en-US" altLang="zh-CN" dirty="0">
                <a:latin typeface="Times" pitchFamily="2" charset="0"/>
              </a:rPr>
              <a:t> = 1, then the object is simply assigned to the class of that single nearest neighbor.</a:t>
            </a:r>
            <a:endParaRPr lang="en-US" altLang="zh-CN" b="1" dirty="0">
              <a:latin typeface="Apple Braille" pitchFamily="2" charset="0"/>
            </a:endParaRPr>
          </a:p>
          <a:p>
            <a:pPr>
              <a:lnSpc>
                <a:spcPct val="150000"/>
              </a:lnSpc>
            </a:pPr>
            <a:r>
              <a:rPr lang="en-US" altLang="zh-CN" dirty="0">
                <a:latin typeface="Apple Braille" pitchFamily="2" charset="0"/>
              </a:rPr>
              <a:t>Advantage:</a:t>
            </a:r>
          </a:p>
          <a:p>
            <a:pPr marL="342900" indent="-342900">
              <a:buAutoNum type="arabicPeriod"/>
            </a:pPr>
            <a:r>
              <a:rPr lang="en-US" altLang="zh-CN" dirty="0">
                <a:latin typeface="Times" pitchFamily="2" charset="0"/>
              </a:rPr>
              <a:t>Easy to understand</a:t>
            </a:r>
            <a:r>
              <a:rPr lang="en-US" altLang="zh-CN" b="1" dirty="0">
                <a:latin typeface="Times" pitchFamily="2" charset="0"/>
              </a:rPr>
              <a:t>, high precision and mature theory</a:t>
            </a:r>
            <a:r>
              <a:rPr lang="en-US" altLang="zh-CN" dirty="0">
                <a:latin typeface="Times" pitchFamily="2" charset="0"/>
              </a:rPr>
              <a:t>, can be used for both classification and regression. </a:t>
            </a:r>
          </a:p>
          <a:p>
            <a:pPr marL="342900" indent="-342900">
              <a:buFontTx/>
              <a:buAutoNum type="arabicPeriod"/>
            </a:pPr>
            <a:r>
              <a:rPr lang="en-US" altLang="zh-CN" dirty="0">
                <a:latin typeface="Times" pitchFamily="2" charset="0"/>
              </a:rPr>
              <a:t>It is suitable for the class domain with large sample size.</a:t>
            </a:r>
          </a:p>
          <a:p>
            <a:pPr marL="342900" indent="-342900">
              <a:buAutoNum type="arabicPeriod"/>
            </a:pPr>
            <a:endParaRPr lang="en-US" altLang="zh-CN" dirty="0">
              <a:latin typeface="Times" pitchFamily="2" charset="0"/>
            </a:endParaRPr>
          </a:p>
          <a:p>
            <a:endParaRPr lang="en-US" altLang="zh-CN" dirty="0">
              <a:latin typeface="Apple Braille" pitchFamily="2" charset="0"/>
            </a:endParaRPr>
          </a:p>
        </p:txBody>
      </p:sp>
      <p:pic>
        <p:nvPicPr>
          <p:cNvPr id="12" name="图片 11">
            <a:extLst>
              <a:ext uri="{FF2B5EF4-FFF2-40B4-BE49-F238E27FC236}">
                <a16:creationId xmlns:a16="http://schemas.microsoft.com/office/drawing/2014/main" id="{55F276A9-C94D-40C9-9A08-9D5D31F2E3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022175" y="1615487"/>
            <a:ext cx="4063818" cy="3776053"/>
          </a:xfrm>
          <a:prstGeom prst="rect">
            <a:avLst/>
          </a:prstGeom>
        </p:spPr>
      </p:pic>
    </p:spTree>
    <p:extLst>
      <p:ext uri="{BB962C8B-B14F-4D97-AF65-F5344CB8AC3E}">
        <p14:creationId xmlns:p14="http://schemas.microsoft.com/office/powerpoint/2010/main" val="38072626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KNN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72453" y="1193905"/>
            <a:ext cx="6187576"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latin typeface="Apple Braille" pitchFamily="2" charset="0"/>
              </a:rPr>
              <a:t>Parameter Selection:</a:t>
            </a:r>
          </a:p>
          <a:p>
            <a:pPr>
              <a:lnSpc>
                <a:spcPct val="150000"/>
              </a:lnSpc>
            </a:pPr>
            <a:r>
              <a:rPr lang="en-US" altLang="zh-CN" dirty="0">
                <a:latin typeface="Apple Braille" pitchFamily="2" charset="0"/>
              </a:rPr>
              <a:t>  </a:t>
            </a:r>
            <a:endParaRPr lang="en-US" altLang="zh-CN" dirty="0">
              <a:latin typeface="Times" pitchFamily="2" charset="0"/>
            </a:endParaRPr>
          </a:p>
          <a:p>
            <a:endParaRPr lang="en-US" altLang="zh-CN" dirty="0">
              <a:latin typeface="Apple Braille" pitchFamily="2" charset="0"/>
            </a:endParaRPr>
          </a:p>
        </p:txBody>
      </p:sp>
      <p:pic>
        <p:nvPicPr>
          <p:cNvPr id="12" name="图片 11">
            <a:extLst>
              <a:ext uri="{FF2B5EF4-FFF2-40B4-BE49-F238E27FC236}">
                <a16:creationId xmlns:a16="http://schemas.microsoft.com/office/drawing/2014/main" id="{55F276A9-C94D-40C9-9A08-9D5D31F2E3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140880" y="1616568"/>
            <a:ext cx="7162355" cy="4420196"/>
          </a:xfrm>
          <a:prstGeom prst="rect">
            <a:avLst/>
          </a:prstGeom>
        </p:spPr>
      </p:pic>
      <p:sp>
        <p:nvSpPr>
          <p:cNvPr id="5" name="下箭头标注 4">
            <a:extLst>
              <a:ext uri="{FF2B5EF4-FFF2-40B4-BE49-F238E27FC236}">
                <a16:creationId xmlns:a16="http://schemas.microsoft.com/office/drawing/2014/main" id="{ECAA194C-9F46-3E46-A92D-2256E7CADF15}"/>
              </a:ext>
            </a:extLst>
          </p:cNvPr>
          <p:cNvSpPr/>
          <p:nvPr/>
        </p:nvSpPr>
        <p:spPr>
          <a:xfrm>
            <a:off x="5207619" y="1206208"/>
            <a:ext cx="818770" cy="965334"/>
          </a:xfrm>
          <a:prstGeom prst="downArrowCallout">
            <a:avLst>
              <a:gd name="adj1" fmla="val 0"/>
              <a:gd name="adj2" fmla="val 8132"/>
              <a:gd name="adj3" fmla="val 25000"/>
              <a:gd name="adj4" fmla="val 548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dirty="0"/>
              <a:t>K = 9</a:t>
            </a:r>
            <a:endParaRPr kumimoji="1" lang="zh-CN" altLang="en-US" dirty="0"/>
          </a:p>
        </p:txBody>
      </p:sp>
    </p:spTree>
    <p:extLst>
      <p:ext uri="{BB962C8B-B14F-4D97-AF65-F5344CB8AC3E}">
        <p14:creationId xmlns:p14="http://schemas.microsoft.com/office/powerpoint/2010/main" val="33209136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br>
              <a:rPr lang="en-US" altLang="zh-CN" sz="3200" b="1" dirty="0">
                <a:latin typeface="微软雅黑" panose="020B0503020204020204" pitchFamily="34" charset="-122"/>
                <a:ea typeface="微软雅黑" panose="020B0503020204020204" pitchFamily="34" charset="-122"/>
              </a:rPr>
            </a:br>
            <a:r>
              <a:rPr lang="en-US" altLang="zh-CN" sz="3200" b="1" dirty="0">
                <a:latin typeface="微软雅黑" panose="020B0503020204020204" pitchFamily="34" charset="-122"/>
                <a:ea typeface="微软雅黑" panose="020B0503020204020204" pitchFamily="34" charset="-122"/>
              </a:rPr>
              <a:t>Random Forest (RF</a:t>
            </a:r>
            <a:r>
              <a:rPr lang="zh-CN" altLang="en-US" sz="3200" b="1"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72453" y="2360562"/>
            <a:ext cx="6187576" cy="2308324"/>
          </a:xfrm>
          <a:prstGeom prst="rect">
            <a:avLst/>
          </a:prstGeom>
          <a:noFill/>
        </p:spPr>
        <p:txBody>
          <a:bodyPr wrap="square" rtlCol="0">
            <a:spAutoFit/>
          </a:bodyPr>
          <a:lstStyle/>
          <a:p>
            <a:r>
              <a:rPr lang="en-US" altLang="zh-CN" dirty="0">
                <a:latin typeface="Times" pitchFamily="2" charset="0"/>
              </a:rPr>
              <a:t>Random forests(RF) or random decision forests are an ensemble learning method for classification, regression and other tasks that operate by constructing a multitude of decision trees at training time and outputting the class that is the mode of the </a:t>
            </a:r>
            <a:r>
              <a:rPr lang="en-US" altLang="zh-CN" b="1" dirty="0">
                <a:latin typeface="Times" pitchFamily="2" charset="0"/>
              </a:rPr>
              <a:t>classes (classification) or average prediction (regression) of the individual trees</a:t>
            </a:r>
            <a:r>
              <a:rPr lang="en-US" altLang="zh-CN" dirty="0">
                <a:latin typeface="Times" pitchFamily="2" charset="0"/>
              </a:rPr>
              <a:t>. Random decision forests correct for decision trees' habit of overfitting to their training set, and their generally outperform decision trees.</a:t>
            </a:r>
          </a:p>
        </p:txBody>
      </p:sp>
      <p:sp>
        <p:nvSpPr>
          <p:cNvPr id="5" name="AutoShape 2" descr="Random Forests Definition | DeepAI">
            <a:extLst>
              <a:ext uri="{FF2B5EF4-FFF2-40B4-BE49-F238E27FC236}">
                <a16:creationId xmlns:a16="http://schemas.microsoft.com/office/drawing/2014/main" id="{F1AB89DB-E463-4A22-BDD4-5267494F6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88851D54-B924-4025-92FC-64DA642A4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5091" y="1809046"/>
            <a:ext cx="3943350" cy="3352800"/>
          </a:xfrm>
          <a:prstGeom prst="rect">
            <a:avLst/>
          </a:prstGeom>
        </p:spPr>
      </p:pic>
    </p:spTree>
    <p:extLst>
      <p:ext uri="{BB962C8B-B14F-4D97-AF65-F5344CB8AC3E}">
        <p14:creationId xmlns:p14="http://schemas.microsoft.com/office/powerpoint/2010/main" val="2593993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br>
              <a:rPr lang="en-US" altLang="zh-CN" sz="3200" b="1" dirty="0">
                <a:latin typeface="微软雅黑" panose="020B0503020204020204" pitchFamily="34" charset="-122"/>
                <a:ea typeface="微软雅黑" panose="020B0503020204020204" pitchFamily="34" charset="-122"/>
              </a:rPr>
            </a:br>
            <a:r>
              <a:rPr lang="en-US" altLang="zh-CN" sz="3200" b="1" dirty="0">
                <a:latin typeface="微软雅黑" panose="020B0503020204020204" pitchFamily="34" charset="-122"/>
                <a:ea typeface="微软雅黑" panose="020B0503020204020204" pitchFamily="34" charset="-122"/>
              </a:rPr>
              <a:t>Random Forest (RF</a:t>
            </a:r>
            <a:r>
              <a:rPr lang="zh-CN" altLang="en-US" sz="3200" b="1"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5" name="AutoShape 2" descr="Random Forests Definition | DeepAI">
            <a:extLst>
              <a:ext uri="{FF2B5EF4-FFF2-40B4-BE49-F238E27FC236}">
                <a16:creationId xmlns:a16="http://schemas.microsoft.com/office/drawing/2014/main" id="{F1AB89DB-E463-4A22-BDD4-5267494F6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D527BCC1-F633-4A4D-BE75-9E16AA338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7364" y="1862984"/>
            <a:ext cx="6729925" cy="4158883"/>
          </a:xfrm>
          <a:prstGeom prst="rect">
            <a:avLst/>
          </a:prstGeom>
        </p:spPr>
      </p:pic>
      <p:sp>
        <p:nvSpPr>
          <p:cNvPr id="17" name="文本框 16">
            <a:extLst>
              <a:ext uri="{FF2B5EF4-FFF2-40B4-BE49-F238E27FC236}">
                <a16:creationId xmlns:a16="http://schemas.microsoft.com/office/drawing/2014/main" id="{BFA0325F-992E-462C-AA60-F26BACA0F033}"/>
              </a:ext>
            </a:extLst>
          </p:cNvPr>
          <p:cNvSpPr txBox="1"/>
          <p:nvPr/>
        </p:nvSpPr>
        <p:spPr>
          <a:xfrm>
            <a:off x="625077" y="1320251"/>
            <a:ext cx="6107906"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latin typeface="Apple Braille" pitchFamily="2" charset="0"/>
              </a:rPr>
              <a:t>Parameter Selection:</a:t>
            </a:r>
          </a:p>
        </p:txBody>
      </p:sp>
    </p:spTree>
    <p:extLst>
      <p:ext uri="{BB962C8B-B14F-4D97-AF65-F5344CB8AC3E}">
        <p14:creationId xmlns:p14="http://schemas.microsoft.com/office/powerpoint/2010/main" val="9157872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br>
              <a:rPr lang="en-US" altLang="zh-CN" sz="3200" b="1" dirty="0">
                <a:latin typeface="微软雅黑" panose="020B0503020204020204" pitchFamily="34" charset="-122"/>
                <a:ea typeface="微软雅黑" panose="020B0503020204020204" pitchFamily="34" charset="-122"/>
              </a:rPr>
            </a:br>
            <a:r>
              <a:rPr lang="en-US" altLang="zh-CN" sz="3200" b="1" dirty="0">
                <a:latin typeface="微软雅黑" panose="020B0503020204020204" pitchFamily="34" charset="-122"/>
                <a:ea typeface="微软雅黑" panose="020B0503020204020204" pitchFamily="34" charset="-122"/>
              </a:rPr>
              <a:t>Artificial Neural Network (ANN</a:t>
            </a:r>
            <a:r>
              <a:rPr lang="zh-CN" altLang="en-US" sz="3200" b="1"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72453" y="2695238"/>
            <a:ext cx="6187576" cy="2585323"/>
          </a:xfrm>
          <a:prstGeom prst="rect">
            <a:avLst/>
          </a:prstGeom>
          <a:noFill/>
        </p:spPr>
        <p:txBody>
          <a:bodyPr wrap="square" rtlCol="0">
            <a:spAutoFit/>
          </a:bodyPr>
          <a:lstStyle/>
          <a:p>
            <a:r>
              <a:rPr lang="en-US" altLang="zh-CN" dirty="0">
                <a:latin typeface="Times" pitchFamily="2" charset="0"/>
              </a:rPr>
              <a:t>An artificial neural network (ANN) is the piece of a computing system designed to simulate the way the human brain analyzes and processes information. It is the foundation of artificial intelligence (AI) and solves problems that would prove impossible or </a:t>
            </a:r>
            <a:r>
              <a:rPr lang="en-US" altLang="zh-CN" b="1" dirty="0">
                <a:latin typeface="Times" pitchFamily="2" charset="0"/>
              </a:rPr>
              <a:t>difficult by human or statistical standards</a:t>
            </a:r>
            <a:r>
              <a:rPr lang="en-US" altLang="zh-CN" dirty="0">
                <a:latin typeface="Times" pitchFamily="2" charset="0"/>
              </a:rPr>
              <a:t>.</a:t>
            </a:r>
          </a:p>
          <a:p>
            <a:endParaRPr lang="en-US" altLang="zh-CN" dirty="0">
              <a:latin typeface="Times" pitchFamily="2" charset="0"/>
            </a:endParaRPr>
          </a:p>
          <a:p>
            <a:r>
              <a:rPr lang="en-US" altLang="zh-CN" dirty="0">
                <a:latin typeface="Times" pitchFamily="2" charset="0"/>
              </a:rPr>
              <a:t>Advantage: </a:t>
            </a:r>
          </a:p>
          <a:p>
            <a:r>
              <a:rPr lang="en-US" altLang="zh-CN" dirty="0">
                <a:latin typeface="Times" pitchFamily="2" charset="0"/>
              </a:rPr>
              <a:t>1. Powerful tool to modeling complex non-linear functions.</a:t>
            </a:r>
            <a:endParaRPr lang="zh-CN" altLang="en-US" dirty="0">
              <a:latin typeface="Times" pitchFamily="2" charset="0"/>
            </a:endParaRPr>
          </a:p>
          <a:p>
            <a:endParaRPr lang="en-US" altLang="zh-CN" dirty="0">
              <a:latin typeface="Times" pitchFamily="2" charset="0"/>
            </a:endParaRPr>
          </a:p>
        </p:txBody>
      </p:sp>
      <p:pic>
        <p:nvPicPr>
          <p:cNvPr id="3074" name="Picture 2" descr="The development of an artificial neural network – genetic algorithm model  (ANN-GA) for the adsorption and photocatalysis of methylene blue on a novel  sulfur–nitrogen co-doped Fe2O3 nanostructure surface - RSC Advances (RSC">
            <a:extLst>
              <a:ext uri="{FF2B5EF4-FFF2-40B4-BE49-F238E27FC236}">
                <a16:creationId xmlns:a16="http://schemas.microsoft.com/office/drawing/2014/main" id="{624CF79B-A2B8-4A93-8B79-6E4B89ADFD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4508" y="2063765"/>
            <a:ext cx="4618332" cy="283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943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Context</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CF9D7EEF-E2D8-455B-A4FB-81331AC8B4EA}"/>
              </a:ext>
            </a:extLst>
          </p:cNvPr>
          <p:cNvSpPr txBox="1"/>
          <p:nvPr/>
        </p:nvSpPr>
        <p:spPr>
          <a:xfrm>
            <a:off x="554444" y="1242389"/>
            <a:ext cx="8953500" cy="5847755"/>
          </a:xfrm>
          <a:prstGeom prst="rect">
            <a:avLst/>
          </a:prstGeom>
          <a:noFill/>
        </p:spPr>
        <p:txBody>
          <a:bodyPr wrap="square" rtlCol="0">
            <a:spAutoFit/>
          </a:bodyPr>
          <a:lstStyle/>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Problem Overview</a:t>
            </a:r>
          </a:p>
          <a:p>
            <a:pPr>
              <a:buClr>
                <a:schemeClr val="accent2"/>
              </a:buClr>
            </a:pPr>
            <a:endParaRPr lang="en-US" altLang="zh-CN" sz="2800" dirty="0">
              <a:latin typeface="Apple"/>
              <a:ea typeface="微软雅黑" panose="020B0503020204020204" pitchFamily="34" charset="-122"/>
            </a:endParaRPr>
          </a:p>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Solution Process</a:t>
            </a:r>
          </a:p>
          <a:p>
            <a:pPr>
              <a:buClr>
                <a:schemeClr val="accent2"/>
              </a:buClr>
            </a:pPr>
            <a:endParaRPr lang="en-US" altLang="zh-CN" sz="2800" dirty="0">
              <a:latin typeface="Apple"/>
              <a:ea typeface="微软雅黑" panose="020B0503020204020204" pitchFamily="34" charset="-122"/>
            </a:endParaRPr>
          </a:p>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Model Selection</a:t>
            </a:r>
          </a:p>
          <a:p>
            <a:pPr marL="285750" indent="-285750">
              <a:buClr>
                <a:schemeClr val="accent2"/>
              </a:buClr>
              <a:buFont typeface="Wingdings" panose="05000000000000000000" pitchFamily="2" charset="2"/>
              <a:buChar char="n"/>
            </a:pPr>
            <a:endParaRPr lang="en-US" altLang="zh-CN" sz="2800" dirty="0">
              <a:latin typeface="Apple"/>
              <a:ea typeface="微软雅黑" panose="020B0503020204020204" pitchFamily="34" charset="-122"/>
            </a:endParaRPr>
          </a:p>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Key Findings</a:t>
            </a:r>
          </a:p>
          <a:p>
            <a:pPr marL="285750" indent="-285750">
              <a:buClr>
                <a:schemeClr val="accent2"/>
              </a:buClr>
              <a:buFont typeface="Wingdings" panose="05000000000000000000" pitchFamily="2" charset="2"/>
              <a:buChar char="n"/>
            </a:pPr>
            <a:endParaRPr lang="en-US" altLang="zh-CN" sz="2800" dirty="0">
              <a:latin typeface="Apple"/>
              <a:ea typeface="微软雅黑" panose="020B0503020204020204" pitchFamily="34" charset="-122"/>
            </a:endParaRPr>
          </a:p>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Fraud Detection</a:t>
            </a:r>
          </a:p>
          <a:p>
            <a:pPr marL="285750" indent="-285750">
              <a:buClr>
                <a:schemeClr val="accent2"/>
              </a:buClr>
              <a:buFont typeface="Wingdings" panose="05000000000000000000" pitchFamily="2" charset="2"/>
              <a:buChar char="n"/>
            </a:pPr>
            <a:endParaRPr lang="en-US" altLang="zh-CN" sz="2800" dirty="0">
              <a:latin typeface="Apple"/>
              <a:ea typeface="微软雅黑" panose="020B0503020204020204" pitchFamily="34" charset="-122"/>
            </a:endParaRPr>
          </a:p>
          <a:p>
            <a:pPr marL="285750" indent="-285750">
              <a:buClr>
                <a:schemeClr val="accent2"/>
              </a:buClr>
              <a:buFont typeface="Wingdings" panose="05000000000000000000" pitchFamily="2" charset="2"/>
              <a:buChar char="n"/>
            </a:pPr>
            <a:r>
              <a:rPr lang="en-US" altLang="zh-CN" sz="2800" dirty="0">
                <a:latin typeface="Apple"/>
                <a:ea typeface="微软雅黑" panose="020B0503020204020204" pitchFamily="34" charset="-122"/>
              </a:rPr>
              <a:t>Summary</a:t>
            </a:r>
          </a:p>
          <a:p>
            <a:pPr marL="285750" indent="-285750">
              <a:buClr>
                <a:schemeClr val="accent2"/>
              </a:buClr>
              <a:buFont typeface="Wingdings" panose="05000000000000000000" pitchFamily="2" charset="2"/>
              <a:buChar char="n"/>
            </a:pPr>
            <a:endParaRPr lang="en-US" altLang="zh-CN" sz="2400" dirty="0">
              <a:latin typeface="Apple"/>
              <a:ea typeface="微软雅黑" panose="020B0503020204020204" pitchFamily="34" charset="-122"/>
            </a:endParaRPr>
          </a:p>
          <a:p>
            <a:endParaRPr lang="en-US" altLang="zh-CN" sz="2400" dirty="0">
              <a:latin typeface="Apple"/>
            </a:endParaRPr>
          </a:p>
          <a:p>
            <a:endParaRPr lang="zh-CN" altLang="en-US" dirty="0">
              <a:latin typeface="Apple"/>
            </a:endParaRPr>
          </a:p>
        </p:txBody>
      </p:sp>
    </p:spTree>
    <p:extLst>
      <p:ext uri="{BB962C8B-B14F-4D97-AF65-F5344CB8AC3E}">
        <p14:creationId xmlns:p14="http://schemas.microsoft.com/office/powerpoint/2010/main" val="41018901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br>
              <a:rPr lang="en-US" altLang="zh-CN" sz="3200" b="1" dirty="0">
                <a:latin typeface="微软雅黑" panose="020B0503020204020204" pitchFamily="34" charset="-122"/>
                <a:ea typeface="微软雅黑" panose="020B0503020204020204" pitchFamily="34" charset="-122"/>
              </a:rPr>
            </a:br>
            <a:r>
              <a:rPr lang="en-US" altLang="zh-CN" sz="3200" b="1" dirty="0">
                <a:latin typeface="微软雅黑" panose="020B0503020204020204" pitchFamily="34" charset="-122"/>
                <a:ea typeface="微软雅黑" panose="020B0503020204020204" pitchFamily="34" charset="-122"/>
              </a:rPr>
              <a:t>Artificial Neural Network (ANN</a:t>
            </a:r>
            <a:r>
              <a:rPr lang="zh-CN" altLang="en-US" sz="3200" b="1"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pic>
        <p:nvPicPr>
          <p:cNvPr id="6" name="图片 5">
            <a:extLst>
              <a:ext uri="{FF2B5EF4-FFF2-40B4-BE49-F238E27FC236}">
                <a16:creationId xmlns:a16="http://schemas.microsoft.com/office/drawing/2014/main" id="{50C64D74-4099-4682-941E-BF2760027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2042" y="1166789"/>
            <a:ext cx="7507215" cy="4637314"/>
          </a:xfrm>
          <a:prstGeom prst="rect">
            <a:avLst/>
          </a:prstGeom>
        </p:spPr>
      </p:pic>
      <p:sp>
        <p:nvSpPr>
          <p:cNvPr id="12" name="文本框 11">
            <a:extLst>
              <a:ext uri="{FF2B5EF4-FFF2-40B4-BE49-F238E27FC236}">
                <a16:creationId xmlns:a16="http://schemas.microsoft.com/office/drawing/2014/main" id="{5FFA86CA-94B0-45D6-AF04-D6529B9435CC}"/>
              </a:ext>
            </a:extLst>
          </p:cNvPr>
          <p:cNvSpPr txBox="1"/>
          <p:nvPr/>
        </p:nvSpPr>
        <p:spPr>
          <a:xfrm>
            <a:off x="5093118" y="5721339"/>
            <a:ext cx="2918504" cy="400110"/>
          </a:xfrm>
          <a:prstGeom prst="rect">
            <a:avLst/>
          </a:prstGeom>
          <a:noFill/>
        </p:spPr>
        <p:txBody>
          <a:bodyPr wrap="square" rtlCol="0">
            <a:spAutoFit/>
          </a:bodyPr>
          <a:lstStyle/>
          <a:p>
            <a:r>
              <a:rPr lang="en-US" altLang="zh-CN" sz="2000" dirty="0"/>
              <a:t>ANN Plot</a:t>
            </a:r>
            <a:endParaRPr lang="zh-CN" altLang="en-US" sz="2000" dirty="0"/>
          </a:p>
        </p:txBody>
      </p:sp>
    </p:spTree>
    <p:extLst>
      <p:ext uri="{BB962C8B-B14F-4D97-AF65-F5344CB8AC3E}">
        <p14:creationId xmlns:p14="http://schemas.microsoft.com/office/powerpoint/2010/main" val="4444135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539851" y="478553"/>
            <a:ext cx="9556952" cy="2400657"/>
          </a:xfrm>
          <a:prstGeom prst="rect">
            <a:avLst/>
          </a:prstGeom>
          <a:noFill/>
        </p:spPr>
        <p:txBody>
          <a:bodyPr wrap="square" rtlCol="0">
            <a:spAutoFit/>
          </a:bodyPr>
          <a:lstStyle/>
          <a:p>
            <a:pPr algn="ctr"/>
            <a:r>
              <a:rPr lang="en-US" altLang="zh-CN" sz="15000" dirty="0">
                <a:solidFill>
                  <a:srgbClr val="B6C632"/>
                </a:solidFill>
                <a:latin typeface="Times New Roman" panose="02020603050405020304" charset="0"/>
                <a:ea typeface="Times New Roman" panose="02020603050405020304" charset="0"/>
                <a:cs typeface="Times New Roman" panose="02020603050405020304" charset="0"/>
              </a:rPr>
              <a:t>PART III</a:t>
            </a:r>
            <a:endParaRPr lang="zh-CN" altLang="en-US" sz="15000" dirty="0">
              <a:solidFill>
                <a:srgbClr val="B6C632"/>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487793" y="3388938"/>
            <a:ext cx="5501664" cy="1754326"/>
          </a:xfrm>
          <a:prstGeom prst="rect">
            <a:avLst/>
          </a:prstGeom>
          <a:noFill/>
        </p:spPr>
        <p:txBody>
          <a:bodyPr wrap="square" rtlCol="0">
            <a:spAutoFit/>
          </a:bodyPr>
          <a:lstStyle/>
          <a:p>
            <a:pPr algn="ctr"/>
            <a:r>
              <a:rPr lang="en-US" altLang="zh-CN" sz="3600" dirty="0">
                <a:solidFill>
                  <a:srgbClr val="B6C632"/>
                </a:solidFill>
                <a:latin typeface="微软雅黑" panose="020B0503020204020204" pitchFamily="34" charset="-122"/>
                <a:ea typeface="微软雅黑" panose="020B0503020204020204" pitchFamily="34" charset="-122"/>
                <a:cs typeface="Times New Roman" panose="02020603050405020304" charset="0"/>
              </a:rPr>
              <a:t>Model Selection</a:t>
            </a:r>
            <a:endParaRPr lang="zh-CN" altLang="en-US" sz="3600" dirty="0">
              <a:solidFill>
                <a:srgbClr val="B6C632"/>
              </a:solidFill>
              <a:latin typeface="微软雅黑" panose="020B0503020204020204" pitchFamily="34" charset="-122"/>
              <a:ea typeface="微软雅黑" panose="020B0503020204020204" pitchFamily="34" charset="-122"/>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3074" name="Picture 2" descr="See the source image">
            <a:extLst>
              <a:ext uri="{FF2B5EF4-FFF2-40B4-BE49-F238E27FC236}">
                <a16:creationId xmlns:a16="http://schemas.microsoft.com/office/drawing/2014/main" id="{9CB25D18-06FD-43D1-93D7-3CFEA26A4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562" y="3043237"/>
            <a:ext cx="3881438" cy="388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29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Model Comparison</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graphicFrame>
        <p:nvGraphicFramePr>
          <p:cNvPr id="5" name="表格 5">
            <a:extLst>
              <a:ext uri="{FF2B5EF4-FFF2-40B4-BE49-F238E27FC236}">
                <a16:creationId xmlns:a16="http://schemas.microsoft.com/office/drawing/2014/main" id="{A49E379E-DB52-4AFB-850B-757CFD237DDF}"/>
              </a:ext>
            </a:extLst>
          </p:cNvPr>
          <p:cNvGraphicFramePr>
            <a:graphicFrameLocks noGrp="1"/>
          </p:cNvGraphicFramePr>
          <p:nvPr>
            <p:extLst>
              <p:ext uri="{D42A27DB-BD31-4B8C-83A1-F6EECF244321}">
                <p14:modId xmlns:p14="http://schemas.microsoft.com/office/powerpoint/2010/main" val="4266431209"/>
              </p:ext>
            </p:extLst>
          </p:nvPr>
        </p:nvGraphicFramePr>
        <p:xfrm>
          <a:off x="946117" y="1710535"/>
          <a:ext cx="9400840" cy="3380646"/>
        </p:xfrm>
        <a:graphic>
          <a:graphicData uri="http://schemas.openxmlformats.org/drawingml/2006/table">
            <a:tbl>
              <a:tblPr firstRow="1" firstCol="1" bandRow="1">
                <a:tableStyleId>{F5AB1C69-6EDB-4FF4-983F-18BD219EF322}</a:tableStyleId>
              </a:tblPr>
              <a:tblGrid>
                <a:gridCol w="1880168">
                  <a:extLst>
                    <a:ext uri="{9D8B030D-6E8A-4147-A177-3AD203B41FA5}">
                      <a16:colId xmlns:a16="http://schemas.microsoft.com/office/drawing/2014/main" val="3725066338"/>
                    </a:ext>
                  </a:extLst>
                </a:gridCol>
                <a:gridCol w="1880168">
                  <a:extLst>
                    <a:ext uri="{9D8B030D-6E8A-4147-A177-3AD203B41FA5}">
                      <a16:colId xmlns:a16="http://schemas.microsoft.com/office/drawing/2014/main" val="1054002580"/>
                    </a:ext>
                  </a:extLst>
                </a:gridCol>
                <a:gridCol w="1880168">
                  <a:extLst>
                    <a:ext uri="{9D8B030D-6E8A-4147-A177-3AD203B41FA5}">
                      <a16:colId xmlns:a16="http://schemas.microsoft.com/office/drawing/2014/main" val="3151987515"/>
                    </a:ext>
                  </a:extLst>
                </a:gridCol>
                <a:gridCol w="1880168">
                  <a:extLst>
                    <a:ext uri="{9D8B030D-6E8A-4147-A177-3AD203B41FA5}">
                      <a16:colId xmlns:a16="http://schemas.microsoft.com/office/drawing/2014/main" val="308399630"/>
                    </a:ext>
                  </a:extLst>
                </a:gridCol>
                <a:gridCol w="1880168">
                  <a:extLst>
                    <a:ext uri="{9D8B030D-6E8A-4147-A177-3AD203B41FA5}">
                      <a16:colId xmlns:a16="http://schemas.microsoft.com/office/drawing/2014/main" val="4264601832"/>
                    </a:ext>
                  </a:extLst>
                </a:gridCol>
              </a:tblGrid>
              <a:tr h="563441">
                <a:tc>
                  <a:txBody>
                    <a:bodyPr/>
                    <a:lstStyle/>
                    <a:p>
                      <a:pPr algn="ctr"/>
                      <a:endParaRPr lang="zh-CN" altLang="en-US" dirty="0"/>
                    </a:p>
                  </a:txBody>
                  <a:tcPr/>
                </a:tc>
                <a:tc>
                  <a:txBody>
                    <a:bodyPr/>
                    <a:lstStyle/>
                    <a:p>
                      <a:pPr algn="ctr"/>
                      <a:r>
                        <a:rPr lang="en-US" altLang="zh-CN" dirty="0"/>
                        <a:t>Accuracy</a:t>
                      </a:r>
                      <a:endParaRPr lang="zh-CN" altLang="en-US" dirty="0"/>
                    </a:p>
                  </a:txBody>
                  <a:tcPr/>
                </a:tc>
                <a:tc>
                  <a:txBody>
                    <a:bodyPr/>
                    <a:lstStyle/>
                    <a:p>
                      <a:pPr algn="ctr"/>
                      <a:r>
                        <a:rPr lang="en-US" altLang="zh-CN" dirty="0"/>
                        <a:t>Specificity</a:t>
                      </a:r>
                      <a:endParaRPr lang="zh-CN" altLang="en-US" dirty="0"/>
                    </a:p>
                  </a:txBody>
                  <a:tcPr/>
                </a:tc>
                <a:tc>
                  <a:txBody>
                    <a:bodyPr/>
                    <a:lstStyle/>
                    <a:p>
                      <a:pPr algn="ctr"/>
                      <a:r>
                        <a:rPr lang="en-US" altLang="zh-CN" dirty="0"/>
                        <a:t>Sensitivity</a:t>
                      </a:r>
                      <a:endParaRPr lang="zh-CN" altLang="en-US" dirty="0"/>
                    </a:p>
                  </a:txBody>
                  <a:tcPr/>
                </a:tc>
                <a:tc>
                  <a:txBody>
                    <a:bodyPr/>
                    <a:lstStyle/>
                    <a:p>
                      <a:pPr algn="ctr"/>
                      <a:r>
                        <a:rPr lang="en-US" altLang="zh-CN" dirty="0"/>
                        <a:t>ROC</a:t>
                      </a:r>
                      <a:endParaRPr lang="zh-CN" altLang="en-US" dirty="0"/>
                    </a:p>
                  </a:txBody>
                  <a:tcPr/>
                </a:tc>
                <a:extLst>
                  <a:ext uri="{0D108BD9-81ED-4DB2-BD59-A6C34878D82A}">
                    <a16:rowId xmlns:a16="http://schemas.microsoft.com/office/drawing/2014/main" val="1633603732"/>
                  </a:ext>
                </a:extLst>
              </a:tr>
              <a:tr h="563441">
                <a:tc>
                  <a:txBody>
                    <a:bodyPr/>
                    <a:lstStyle/>
                    <a:p>
                      <a:pPr algn="ctr"/>
                      <a:r>
                        <a:rPr lang="en-US" altLang="zh-CN" dirty="0"/>
                        <a:t>GLM</a:t>
                      </a:r>
                      <a:endParaRPr lang="zh-CN" altLang="en-US" dirty="0"/>
                    </a:p>
                  </a:txBody>
                  <a:tcPr/>
                </a:tc>
                <a:tc>
                  <a:txBody>
                    <a:bodyPr/>
                    <a:lstStyle/>
                    <a:p>
                      <a:pPr algn="ctr"/>
                      <a:r>
                        <a:rPr lang="en-US" altLang="zh-CN" dirty="0"/>
                        <a:t>0.8276</a:t>
                      </a:r>
                      <a:endParaRPr lang="zh-CN" altLang="en-US" dirty="0"/>
                    </a:p>
                  </a:txBody>
                  <a:tcPr/>
                </a:tc>
                <a:tc>
                  <a:txBody>
                    <a:bodyPr/>
                    <a:lstStyle/>
                    <a:p>
                      <a:pPr algn="ctr"/>
                      <a:r>
                        <a:rPr lang="en-US" altLang="zh-CN" dirty="0"/>
                        <a:t>0.7692</a:t>
                      </a:r>
                      <a:endParaRPr lang="zh-CN" altLang="en-US" dirty="0"/>
                    </a:p>
                  </a:txBody>
                  <a:tcPr/>
                </a:tc>
                <a:tc>
                  <a:txBody>
                    <a:bodyPr/>
                    <a:lstStyle/>
                    <a:p>
                      <a:pPr algn="ctr"/>
                      <a:r>
                        <a:rPr lang="en-US" altLang="zh-CN" dirty="0"/>
                        <a:t>0.8750</a:t>
                      </a:r>
                      <a:endParaRPr lang="zh-CN" altLang="en-US" dirty="0"/>
                    </a:p>
                  </a:txBody>
                  <a:tcPr/>
                </a:tc>
                <a:tc>
                  <a:txBody>
                    <a:bodyPr/>
                    <a:lstStyle/>
                    <a:p>
                      <a:pPr algn="ctr"/>
                      <a:r>
                        <a:rPr lang="en-US" altLang="zh-CN" dirty="0"/>
                        <a:t>0.9183</a:t>
                      </a:r>
                      <a:endParaRPr lang="zh-CN" altLang="en-US" dirty="0"/>
                    </a:p>
                  </a:txBody>
                  <a:tcPr/>
                </a:tc>
                <a:extLst>
                  <a:ext uri="{0D108BD9-81ED-4DB2-BD59-A6C34878D82A}">
                    <a16:rowId xmlns:a16="http://schemas.microsoft.com/office/drawing/2014/main" val="1711160425"/>
                  </a:ext>
                </a:extLst>
              </a:tr>
              <a:tr h="563441">
                <a:tc>
                  <a:txBody>
                    <a:bodyPr/>
                    <a:lstStyle/>
                    <a:p>
                      <a:pPr algn="ctr"/>
                      <a:r>
                        <a:rPr lang="en-US" altLang="zh-CN" dirty="0"/>
                        <a:t>LDA</a:t>
                      </a:r>
                      <a:endParaRPr lang="zh-CN" altLang="en-US" dirty="0"/>
                    </a:p>
                  </a:txBody>
                  <a:tcPr/>
                </a:tc>
                <a:tc>
                  <a:txBody>
                    <a:bodyPr/>
                    <a:lstStyle/>
                    <a:p>
                      <a:pPr algn="ctr"/>
                      <a:r>
                        <a:rPr lang="en-US" altLang="zh-CN" dirty="0">
                          <a:solidFill>
                            <a:schemeClr val="tx1"/>
                          </a:solidFill>
                        </a:rPr>
                        <a:t>0.8966</a:t>
                      </a:r>
                      <a:endParaRPr lang="zh-CN" altLang="en-US" dirty="0">
                        <a:solidFill>
                          <a:schemeClr val="tx1"/>
                        </a:solidFill>
                      </a:endParaRPr>
                    </a:p>
                  </a:txBody>
                  <a:tcPr/>
                </a:tc>
                <a:tc>
                  <a:txBody>
                    <a:bodyPr/>
                    <a:lstStyle/>
                    <a:p>
                      <a:pPr algn="ctr"/>
                      <a:r>
                        <a:rPr lang="en-US" altLang="zh-CN" dirty="0"/>
                        <a:t>0.7727</a:t>
                      </a:r>
                      <a:endParaRPr lang="zh-CN" altLang="en-US" dirty="0"/>
                    </a:p>
                  </a:txBody>
                  <a:tcPr/>
                </a:tc>
                <a:tc>
                  <a:txBody>
                    <a:bodyPr/>
                    <a:lstStyle/>
                    <a:p>
                      <a:pPr algn="ctr"/>
                      <a:r>
                        <a:rPr lang="en-US" altLang="zh-CN" dirty="0"/>
                        <a:t>0.8893</a:t>
                      </a:r>
                      <a:endParaRPr lang="zh-CN" altLang="en-US" dirty="0"/>
                    </a:p>
                  </a:txBody>
                  <a:tcPr/>
                </a:tc>
                <a:tc>
                  <a:txBody>
                    <a:bodyPr/>
                    <a:lstStyle/>
                    <a:p>
                      <a:pPr algn="ctr"/>
                      <a:r>
                        <a:rPr lang="en-US" altLang="zh-CN" dirty="0"/>
                        <a:t>0.8963</a:t>
                      </a:r>
                      <a:endParaRPr lang="zh-CN" altLang="en-US" dirty="0"/>
                    </a:p>
                  </a:txBody>
                  <a:tcPr/>
                </a:tc>
                <a:extLst>
                  <a:ext uri="{0D108BD9-81ED-4DB2-BD59-A6C34878D82A}">
                    <a16:rowId xmlns:a16="http://schemas.microsoft.com/office/drawing/2014/main" val="2945452113"/>
                  </a:ext>
                </a:extLst>
              </a:tr>
              <a:tr h="563441">
                <a:tc>
                  <a:txBody>
                    <a:bodyPr/>
                    <a:lstStyle/>
                    <a:p>
                      <a:pPr algn="ctr"/>
                      <a:r>
                        <a:rPr lang="en-US" altLang="zh-CN" dirty="0"/>
                        <a:t>KNN</a:t>
                      </a:r>
                      <a:endParaRPr lang="zh-CN" altLang="en-US" dirty="0"/>
                    </a:p>
                  </a:txBody>
                  <a:tcPr/>
                </a:tc>
                <a:tc>
                  <a:txBody>
                    <a:bodyPr/>
                    <a:lstStyle/>
                    <a:p>
                      <a:pPr algn="ctr"/>
                      <a:r>
                        <a:rPr lang="en-US" altLang="zh-CN" dirty="0">
                          <a:solidFill>
                            <a:schemeClr val="tx1"/>
                          </a:solidFill>
                        </a:rPr>
                        <a:t>0.8621</a:t>
                      </a:r>
                      <a:endParaRPr lang="zh-CN" altLang="en-US" dirty="0">
                        <a:solidFill>
                          <a:schemeClr val="tx1"/>
                        </a:solidFill>
                      </a:endParaRPr>
                    </a:p>
                  </a:txBody>
                  <a:tcPr/>
                </a:tc>
                <a:tc>
                  <a:txBody>
                    <a:bodyPr/>
                    <a:lstStyle/>
                    <a:p>
                      <a:pPr algn="ctr"/>
                      <a:r>
                        <a:rPr lang="en-US" altLang="zh-CN" dirty="0"/>
                        <a:t>0.7091</a:t>
                      </a:r>
                      <a:endParaRPr lang="zh-CN" altLang="en-US" dirty="0"/>
                    </a:p>
                  </a:txBody>
                  <a:tcPr/>
                </a:tc>
                <a:tc>
                  <a:txBody>
                    <a:bodyPr/>
                    <a:lstStyle/>
                    <a:p>
                      <a:pPr algn="ctr"/>
                      <a:r>
                        <a:rPr lang="en-US" altLang="zh-CN" dirty="0"/>
                        <a:t>0.8911</a:t>
                      </a:r>
                      <a:endParaRPr lang="zh-CN" altLang="en-US" dirty="0"/>
                    </a:p>
                  </a:txBody>
                  <a:tcPr/>
                </a:tc>
                <a:tc>
                  <a:txBody>
                    <a:bodyPr/>
                    <a:lstStyle/>
                    <a:p>
                      <a:pPr algn="ctr"/>
                      <a:r>
                        <a:rPr lang="en-US" altLang="zh-CN" dirty="0"/>
                        <a:t>0.8795</a:t>
                      </a:r>
                      <a:endParaRPr lang="zh-CN" altLang="en-US" dirty="0"/>
                    </a:p>
                  </a:txBody>
                  <a:tcPr/>
                </a:tc>
                <a:extLst>
                  <a:ext uri="{0D108BD9-81ED-4DB2-BD59-A6C34878D82A}">
                    <a16:rowId xmlns:a16="http://schemas.microsoft.com/office/drawing/2014/main" val="1611259695"/>
                  </a:ext>
                </a:extLst>
              </a:tr>
              <a:tr h="563441">
                <a:tc>
                  <a:txBody>
                    <a:bodyPr/>
                    <a:lstStyle/>
                    <a:p>
                      <a:pPr algn="ctr"/>
                      <a:r>
                        <a:rPr lang="en-US" altLang="zh-CN" dirty="0"/>
                        <a:t>RF</a:t>
                      </a:r>
                      <a:endParaRPr lang="zh-CN" altLang="en-US" dirty="0"/>
                    </a:p>
                  </a:txBody>
                  <a:tcPr/>
                </a:tc>
                <a:tc>
                  <a:txBody>
                    <a:bodyPr/>
                    <a:lstStyle/>
                    <a:p>
                      <a:pPr algn="ctr"/>
                      <a:r>
                        <a:rPr lang="en-US" altLang="zh-CN" dirty="0">
                          <a:solidFill>
                            <a:schemeClr val="tx1"/>
                          </a:solidFill>
                        </a:rPr>
                        <a:t>0.8966</a:t>
                      </a:r>
                      <a:endParaRPr lang="zh-CN" altLang="en-US" dirty="0">
                        <a:solidFill>
                          <a:schemeClr val="tx1"/>
                        </a:solidFill>
                      </a:endParaRPr>
                    </a:p>
                  </a:txBody>
                  <a:tcPr/>
                </a:tc>
                <a:tc>
                  <a:txBody>
                    <a:bodyPr/>
                    <a:lstStyle/>
                    <a:p>
                      <a:pPr algn="ctr"/>
                      <a:r>
                        <a:rPr lang="en-US" altLang="zh-CN" dirty="0"/>
                        <a:t>0.7636</a:t>
                      </a:r>
                      <a:endParaRPr lang="zh-CN" altLang="en-US" dirty="0"/>
                    </a:p>
                  </a:txBody>
                  <a:tcPr/>
                </a:tc>
                <a:tc>
                  <a:txBody>
                    <a:bodyPr/>
                    <a:lstStyle/>
                    <a:p>
                      <a:pPr algn="ctr"/>
                      <a:r>
                        <a:rPr lang="en-US" altLang="zh-CN" dirty="0"/>
                        <a:t>0.8126</a:t>
                      </a:r>
                      <a:endParaRPr lang="zh-CN" altLang="en-US" dirty="0"/>
                    </a:p>
                  </a:txBody>
                  <a:tcPr/>
                </a:tc>
                <a:tc>
                  <a:txBody>
                    <a:bodyPr/>
                    <a:lstStyle/>
                    <a:p>
                      <a:pPr algn="ctr"/>
                      <a:r>
                        <a:rPr lang="en-US" altLang="zh-CN" dirty="0">
                          <a:solidFill>
                            <a:schemeClr val="tx1"/>
                          </a:solidFill>
                        </a:rPr>
                        <a:t>0.8780</a:t>
                      </a:r>
                      <a:endParaRPr lang="zh-CN" altLang="en-US" dirty="0">
                        <a:solidFill>
                          <a:schemeClr val="tx1"/>
                        </a:solidFill>
                      </a:endParaRPr>
                    </a:p>
                  </a:txBody>
                  <a:tcPr/>
                </a:tc>
                <a:extLst>
                  <a:ext uri="{0D108BD9-81ED-4DB2-BD59-A6C34878D82A}">
                    <a16:rowId xmlns:a16="http://schemas.microsoft.com/office/drawing/2014/main" val="1552757686"/>
                  </a:ext>
                </a:extLst>
              </a:tr>
              <a:tr h="563441">
                <a:tc>
                  <a:txBody>
                    <a:bodyPr/>
                    <a:lstStyle/>
                    <a:p>
                      <a:pPr algn="ctr"/>
                      <a:r>
                        <a:rPr lang="en-US" altLang="zh-CN" dirty="0"/>
                        <a:t>ANN</a:t>
                      </a:r>
                      <a:endParaRPr lang="zh-CN" altLang="en-US" dirty="0"/>
                    </a:p>
                  </a:txBody>
                  <a:tcPr/>
                </a:tc>
                <a:tc>
                  <a:txBody>
                    <a:bodyPr/>
                    <a:lstStyle/>
                    <a:p>
                      <a:pPr algn="ctr"/>
                      <a:r>
                        <a:rPr lang="en-US" altLang="zh-CN" dirty="0"/>
                        <a:t>0.7931</a:t>
                      </a:r>
                      <a:endParaRPr lang="zh-CN" altLang="en-US" dirty="0"/>
                    </a:p>
                  </a:txBody>
                  <a:tcPr/>
                </a:tc>
                <a:tc>
                  <a:txBody>
                    <a:bodyPr/>
                    <a:lstStyle/>
                    <a:p>
                      <a:pPr algn="ctr"/>
                      <a:r>
                        <a:rPr lang="en-US" altLang="zh-CN" dirty="0"/>
                        <a:t>0.8571</a:t>
                      </a:r>
                      <a:endParaRPr lang="zh-CN" altLang="en-US" dirty="0"/>
                    </a:p>
                  </a:txBody>
                  <a:tcPr/>
                </a:tc>
                <a:tc>
                  <a:txBody>
                    <a:bodyPr/>
                    <a:lstStyle/>
                    <a:p>
                      <a:pPr algn="ctr"/>
                      <a:r>
                        <a:rPr lang="en-US" altLang="zh-CN" dirty="0"/>
                        <a:t>0.7333</a:t>
                      </a:r>
                      <a:endParaRPr lang="zh-CN" altLang="en-US" dirty="0"/>
                    </a:p>
                  </a:txBody>
                  <a:tcPr/>
                </a:tc>
                <a:tc>
                  <a:txBody>
                    <a:bodyPr/>
                    <a:lstStyle/>
                    <a:p>
                      <a:pPr algn="ctr"/>
                      <a:r>
                        <a:rPr lang="en-US" altLang="zh-CN" dirty="0"/>
                        <a:t>NAN</a:t>
                      </a:r>
                      <a:endParaRPr lang="zh-CN" altLang="en-US" dirty="0"/>
                    </a:p>
                  </a:txBody>
                  <a:tcPr/>
                </a:tc>
                <a:extLst>
                  <a:ext uri="{0D108BD9-81ED-4DB2-BD59-A6C34878D82A}">
                    <a16:rowId xmlns:a16="http://schemas.microsoft.com/office/drawing/2014/main" val="3872416608"/>
                  </a:ext>
                </a:extLst>
              </a:tr>
            </a:tbl>
          </a:graphicData>
        </a:graphic>
      </p:graphicFrame>
    </p:spTree>
    <p:extLst>
      <p:ext uri="{BB962C8B-B14F-4D97-AF65-F5344CB8AC3E}">
        <p14:creationId xmlns:p14="http://schemas.microsoft.com/office/powerpoint/2010/main" val="27510679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697013" y="406774"/>
            <a:ext cx="9556952" cy="2400657"/>
          </a:xfrm>
          <a:prstGeom prst="rect">
            <a:avLst/>
          </a:prstGeom>
          <a:noFill/>
        </p:spPr>
        <p:txBody>
          <a:bodyPr wrap="square" rtlCol="0">
            <a:spAutoFit/>
          </a:bodyPr>
          <a:lstStyle/>
          <a:p>
            <a:pPr algn="ctr"/>
            <a:r>
              <a:rPr lang="en-US" altLang="zh-CN" sz="15000" dirty="0">
                <a:solidFill>
                  <a:srgbClr val="7494C3"/>
                </a:solidFill>
                <a:latin typeface="Times New Roman" panose="02020603050405020304" charset="0"/>
                <a:ea typeface="Times New Roman" panose="02020603050405020304" charset="0"/>
                <a:cs typeface="Times New Roman" panose="02020603050405020304" charset="0"/>
              </a:rPr>
              <a:t>PART IV</a:t>
            </a:r>
            <a:endParaRPr lang="zh-CN" altLang="en-US" sz="15000" dirty="0">
              <a:solidFill>
                <a:srgbClr val="7494C3"/>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578281" y="3429000"/>
            <a:ext cx="5501664" cy="1754326"/>
          </a:xfrm>
          <a:prstGeom prst="rect">
            <a:avLst/>
          </a:prstGeom>
          <a:noFill/>
        </p:spPr>
        <p:txBody>
          <a:bodyPr wrap="square" rtlCol="0">
            <a:spAutoFit/>
          </a:bodyPr>
          <a:lstStyle/>
          <a:p>
            <a:pPr algn="ctr"/>
            <a:r>
              <a:rPr lang="en-US" altLang="zh-CN" sz="3600" dirty="0">
                <a:solidFill>
                  <a:srgbClr val="7494C3"/>
                </a:solidFill>
                <a:latin typeface="Times New Roman" panose="02020603050405020304" charset="0"/>
                <a:ea typeface="Times New Roman" panose="02020603050405020304" charset="0"/>
                <a:cs typeface="Times New Roman" panose="02020603050405020304" charset="0"/>
              </a:rPr>
              <a:t>Key Findings</a:t>
            </a:r>
            <a:endParaRPr lang="zh-CN" altLang="en-US" sz="3600" dirty="0">
              <a:solidFill>
                <a:srgbClr val="7494C3"/>
              </a:solidFill>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4098" name="Picture 2" descr="See the source image">
            <a:extLst>
              <a:ext uri="{FF2B5EF4-FFF2-40B4-BE49-F238E27FC236}">
                <a16:creationId xmlns:a16="http://schemas.microsoft.com/office/drawing/2014/main" id="{D3D3D074-BF7D-4AC7-924F-A1CB41D476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68" t="24250" r="21969" b="24129"/>
          <a:stretch/>
        </p:blipFill>
        <p:spPr bwMode="auto">
          <a:xfrm>
            <a:off x="8450685" y="3640966"/>
            <a:ext cx="3117427" cy="281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280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Review logistic regression</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1" name="图片 10">
            <a:extLst>
              <a:ext uri="{FF2B5EF4-FFF2-40B4-BE49-F238E27FC236}">
                <a16:creationId xmlns:a16="http://schemas.microsoft.com/office/drawing/2014/main" id="{075F9644-98CF-4681-A7BC-81237AEA4580}"/>
              </a:ext>
            </a:extLst>
          </p:cNvPr>
          <p:cNvPicPr/>
          <p:nvPr/>
        </p:nvPicPr>
        <p:blipFill rotWithShape="1">
          <a:blip r:embed="rId6"/>
          <a:srcRect l="24224" t="24734" r="26577" b="20269"/>
          <a:stretch/>
        </p:blipFill>
        <p:spPr bwMode="auto">
          <a:xfrm>
            <a:off x="772478" y="1431283"/>
            <a:ext cx="5399722" cy="3315947"/>
          </a:xfrm>
          <a:prstGeom prst="rect">
            <a:avLst/>
          </a:prstGeom>
          <a:ln>
            <a:noFill/>
          </a:ln>
          <a:extLst>
            <a:ext uri="{53640926-AAD7-44D8-BBD7-CCE9431645EC}">
              <a14:shadowObscured xmlns:a14="http://schemas.microsoft.com/office/drawing/2010/main"/>
            </a:ext>
          </a:extLst>
        </p:spPr>
      </p:pic>
      <p:graphicFrame>
        <p:nvGraphicFramePr>
          <p:cNvPr id="12" name="表格 11">
            <a:extLst>
              <a:ext uri="{FF2B5EF4-FFF2-40B4-BE49-F238E27FC236}">
                <a16:creationId xmlns:a16="http://schemas.microsoft.com/office/drawing/2014/main" id="{A51F0130-ACEB-4876-BFC5-4684751CC7B5}"/>
              </a:ext>
            </a:extLst>
          </p:cNvPr>
          <p:cNvGraphicFramePr>
            <a:graphicFrameLocks noGrp="1"/>
          </p:cNvGraphicFramePr>
          <p:nvPr>
            <p:extLst>
              <p:ext uri="{D42A27DB-BD31-4B8C-83A1-F6EECF244321}">
                <p14:modId xmlns:p14="http://schemas.microsoft.com/office/powerpoint/2010/main" val="2397974942"/>
              </p:ext>
            </p:extLst>
          </p:nvPr>
        </p:nvGraphicFramePr>
        <p:xfrm>
          <a:off x="7159814" y="1301437"/>
          <a:ext cx="3467102" cy="3816872"/>
        </p:xfrm>
        <a:graphic>
          <a:graphicData uri="http://schemas.openxmlformats.org/drawingml/2006/table">
            <a:tbl>
              <a:tblPr firstRow="1" firstCol="1" bandRow="1">
                <a:tableStyleId>{7DF18680-E054-41AD-8BC1-D1AEF772440D}</a:tableStyleId>
              </a:tblPr>
              <a:tblGrid>
                <a:gridCol w="1733551">
                  <a:extLst>
                    <a:ext uri="{9D8B030D-6E8A-4147-A177-3AD203B41FA5}">
                      <a16:colId xmlns:a16="http://schemas.microsoft.com/office/drawing/2014/main" val="4189233990"/>
                    </a:ext>
                  </a:extLst>
                </a:gridCol>
                <a:gridCol w="1733551">
                  <a:extLst>
                    <a:ext uri="{9D8B030D-6E8A-4147-A177-3AD203B41FA5}">
                      <a16:colId xmlns:a16="http://schemas.microsoft.com/office/drawing/2014/main" val="2331156193"/>
                    </a:ext>
                  </a:extLst>
                </a:gridCol>
              </a:tblGrid>
              <a:tr h="687797">
                <a:tc>
                  <a:txBody>
                    <a:bodyPr/>
                    <a:lstStyle/>
                    <a:p>
                      <a:pPr algn="l"/>
                      <a:r>
                        <a:rPr lang="en-US" sz="2400" dirty="0">
                          <a:effectLst/>
                        </a:rPr>
                        <a:t>Coefficient</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 exp-</a:t>
                      </a:r>
                      <a:r>
                        <a:rPr lang="en-US" sz="2400" dirty="0" err="1">
                          <a:effectLst/>
                        </a:rPr>
                        <a:t>tranform</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853480266"/>
                  </a:ext>
                </a:extLst>
              </a:tr>
              <a:tr h="385669">
                <a:tc>
                  <a:txBody>
                    <a:bodyPr/>
                    <a:lstStyle/>
                    <a:p>
                      <a:pPr algn="l"/>
                      <a:r>
                        <a:rPr lang="en-US" sz="2400" dirty="0">
                          <a:effectLst/>
                        </a:rPr>
                        <a:t>Sex</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5.50</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84968237"/>
                  </a:ext>
                </a:extLst>
              </a:tr>
              <a:tr h="385669">
                <a:tc>
                  <a:txBody>
                    <a:bodyPr/>
                    <a:lstStyle/>
                    <a:p>
                      <a:pPr algn="l"/>
                      <a:r>
                        <a:rPr lang="en-US" sz="2400">
                          <a:effectLst/>
                        </a:rPr>
                        <a:t>Trestbps</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1.03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774868875"/>
                  </a:ext>
                </a:extLst>
              </a:tr>
              <a:tr h="385669">
                <a:tc>
                  <a:txBody>
                    <a:bodyPr/>
                    <a:lstStyle/>
                    <a:p>
                      <a:pPr algn="l"/>
                      <a:r>
                        <a:rPr lang="en-US" sz="2400">
                          <a:effectLst/>
                        </a:rPr>
                        <a:t>Thalach</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0.96</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706902630"/>
                  </a:ext>
                </a:extLst>
              </a:tr>
              <a:tr h="385669">
                <a:tc>
                  <a:txBody>
                    <a:bodyPr/>
                    <a:lstStyle/>
                    <a:p>
                      <a:pPr algn="l"/>
                      <a:r>
                        <a:rPr lang="en-US" sz="2400">
                          <a:effectLst/>
                        </a:rPr>
                        <a:t>Cp3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8.65</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118533052"/>
                  </a:ext>
                </a:extLst>
              </a:tr>
              <a:tr h="385669">
                <a:tc>
                  <a:txBody>
                    <a:bodyPr/>
                    <a:lstStyle/>
                    <a:p>
                      <a:pPr algn="l"/>
                      <a:r>
                        <a:rPr lang="en-US" sz="2400">
                          <a:effectLst/>
                        </a:rPr>
                        <a:t>Ca1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6.58</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4011677818"/>
                  </a:ext>
                </a:extLst>
              </a:tr>
              <a:tr h="385669">
                <a:tc>
                  <a:txBody>
                    <a:bodyPr/>
                    <a:lstStyle/>
                    <a:p>
                      <a:pPr algn="l"/>
                      <a:r>
                        <a:rPr lang="en-US" sz="2400">
                          <a:effectLst/>
                        </a:rPr>
                        <a:t>Ca2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15.47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959060944"/>
                  </a:ext>
                </a:extLst>
              </a:tr>
              <a:tr h="385669">
                <a:tc>
                  <a:txBody>
                    <a:bodyPr/>
                    <a:lstStyle/>
                    <a:p>
                      <a:pPr algn="l"/>
                      <a:r>
                        <a:rPr lang="en-US" sz="2400">
                          <a:effectLst/>
                        </a:rPr>
                        <a:t>Ca3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7.67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2821209151"/>
                  </a:ext>
                </a:extLst>
              </a:tr>
              <a:tr h="385669">
                <a:tc>
                  <a:txBody>
                    <a:bodyPr/>
                    <a:lstStyle/>
                    <a:p>
                      <a:pPr algn="l"/>
                      <a:r>
                        <a:rPr lang="en-US" sz="2400">
                          <a:effectLst/>
                        </a:rPr>
                        <a:t>Thal2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4.73</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22890254"/>
                  </a:ext>
                </a:extLst>
              </a:tr>
            </a:tbl>
          </a:graphicData>
        </a:graphic>
      </p:graphicFrame>
    </p:spTree>
    <p:extLst>
      <p:ext uri="{BB962C8B-B14F-4D97-AF65-F5344CB8AC3E}">
        <p14:creationId xmlns:p14="http://schemas.microsoft.com/office/powerpoint/2010/main" val="21224655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263625" y="339299"/>
            <a:ext cx="9556952" cy="2400657"/>
          </a:xfrm>
          <a:prstGeom prst="rect">
            <a:avLst/>
          </a:prstGeom>
          <a:noFill/>
        </p:spPr>
        <p:txBody>
          <a:bodyPr wrap="square" rtlCol="0">
            <a:spAutoFit/>
          </a:bodyPr>
          <a:lstStyle/>
          <a:p>
            <a:pPr algn="ctr"/>
            <a:r>
              <a:rPr lang="en-US" altLang="zh-CN" sz="15000" dirty="0">
                <a:solidFill>
                  <a:srgbClr val="F5B75D"/>
                </a:solidFill>
                <a:latin typeface="Times New Roman" panose="02020603050405020304" charset="0"/>
                <a:ea typeface="Times New Roman" panose="02020603050405020304" charset="0"/>
                <a:cs typeface="Times New Roman" panose="02020603050405020304" charset="0"/>
              </a:rPr>
              <a:t>PART V</a:t>
            </a:r>
            <a:endParaRPr lang="zh-CN" altLang="en-US" sz="15000" dirty="0">
              <a:solidFill>
                <a:srgbClr val="F5B75D"/>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464839" y="3564046"/>
            <a:ext cx="5501664" cy="1754326"/>
          </a:xfrm>
          <a:prstGeom prst="rect">
            <a:avLst/>
          </a:prstGeom>
          <a:noFill/>
        </p:spPr>
        <p:txBody>
          <a:bodyPr wrap="square" rtlCol="0">
            <a:spAutoFit/>
          </a:bodyPr>
          <a:lstStyle/>
          <a:p>
            <a:pPr algn="ctr"/>
            <a:r>
              <a:rPr lang="en-US" altLang="zh-CN" sz="3600" dirty="0">
                <a:solidFill>
                  <a:srgbClr val="F5B75D"/>
                </a:solidFill>
                <a:latin typeface="微软雅黑" panose="020B0503020204020204" pitchFamily="34" charset="-122"/>
                <a:ea typeface="微软雅黑" panose="020B0503020204020204" pitchFamily="34" charset="-122"/>
                <a:cs typeface="Times New Roman" panose="02020603050405020304" charset="0"/>
              </a:rPr>
              <a:t>Fraud Detection</a:t>
            </a:r>
            <a:endParaRPr lang="zh-CN" altLang="en-US" sz="3600" dirty="0">
              <a:solidFill>
                <a:srgbClr val="F5B75D"/>
              </a:solidFill>
              <a:latin typeface="微软雅黑" panose="020B0503020204020204" pitchFamily="34" charset="-122"/>
              <a:ea typeface="微软雅黑" panose="020B0503020204020204" pitchFamily="34" charset="-122"/>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5122" name="Picture 2" descr="See the source image">
            <a:extLst>
              <a:ext uri="{FF2B5EF4-FFF2-40B4-BE49-F238E27FC236}">
                <a16:creationId xmlns:a16="http://schemas.microsoft.com/office/drawing/2014/main" id="{2B4D1E00-548A-4657-AFDF-58CFC1B23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388" y="3415915"/>
            <a:ext cx="3405187" cy="358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2223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Explanation for significant variables </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graphicFrame>
        <p:nvGraphicFramePr>
          <p:cNvPr id="4" name="表格 3">
            <a:extLst>
              <a:ext uri="{FF2B5EF4-FFF2-40B4-BE49-F238E27FC236}">
                <a16:creationId xmlns:a16="http://schemas.microsoft.com/office/drawing/2014/main" id="{7571EE29-C50B-416A-9D5A-97B8F634F801}"/>
              </a:ext>
            </a:extLst>
          </p:cNvPr>
          <p:cNvGraphicFramePr>
            <a:graphicFrameLocks noGrp="1"/>
          </p:cNvGraphicFramePr>
          <p:nvPr>
            <p:extLst>
              <p:ext uri="{D42A27DB-BD31-4B8C-83A1-F6EECF244321}">
                <p14:modId xmlns:p14="http://schemas.microsoft.com/office/powerpoint/2010/main" val="1693490571"/>
              </p:ext>
            </p:extLst>
          </p:nvPr>
        </p:nvGraphicFramePr>
        <p:xfrm>
          <a:off x="572453" y="1487645"/>
          <a:ext cx="3770946" cy="3566931"/>
        </p:xfrm>
        <a:graphic>
          <a:graphicData uri="http://schemas.openxmlformats.org/drawingml/2006/table">
            <a:tbl>
              <a:tblPr firstRow="1" firstCol="1" bandRow="1">
                <a:tableStyleId>{21E4AEA4-8DFA-4A89-87EB-49C32662AFE0}</a:tableStyleId>
              </a:tblPr>
              <a:tblGrid>
                <a:gridCol w="1256982">
                  <a:extLst>
                    <a:ext uri="{9D8B030D-6E8A-4147-A177-3AD203B41FA5}">
                      <a16:colId xmlns:a16="http://schemas.microsoft.com/office/drawing/2014/main" val="842680105"/>
                    </a:ext>
                  </a:extLst>
                </a:gridCol>
                <a:gridCol w="1256982">
                  <a:extLst>
                    <a:ext uri="{9D8B030D-6E8A-4147-A177-3AD203B41FA5}">
                      <a16:colId xmlns:a16="http://schemas.microsoft.com/office/drawing/2014/main" val="2396667735"/>
                    </a:ext>
                  </a:extLst>
                </a:gridCol>
                <a:gridCol w="1256982">
                  <a:extLst>
                    <a:ext uri="{9D8B030D-6E8A-4147-A177-3AD203B41FA5}">
                      <a16:colId xmlns:a16="http://schemas.microsoft.com/office/drawing/2014/main" val="3817411007"/>
                    </a:ext>
                  </a:extLst>
                </a:gridCol>
              </a:tblGrid>
              <a:tr h="401070">
                <a:tc>
                  <a:txBody>
                    <a:bodyPr/>
                    <a:lstStyle/>
                    <a:p>
                      <a:pPr algn="l"/>
                      <a:r>
                        <a:rPr lang="en-US" sz="2400">
                          <a:effectLst/>
                        </a:rPr>
                        <a:t> </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Factor</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AUC</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594827160"/>
                  </a:ext>
                </a:extLst>
              </a:tr>
              <a:tr h="401070">
                <a:tc>
                  <a:txBody>
                    <a:bodyPr/>
                    <a:lstStyle/>
                    <a:p>
                      <a:pPr algn="l"/>
                      <a:r>
                        <a:rPr lang="en-US" sz="2400">
                          <a:effectLst/>
                        </a:rPr>
                        <a:t>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Thal2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0.81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733585996"/>
                  </a:ext>
                </a:extLst>
              </a:tr>
              <a:tr h="386837">
                <a:tc>
                  <a:txBody>
                    <a:bodyPr/>
                    <a:lstStyle/>
                    <a:p>
                      <a:pPr algn="l"/>
                      <a:r>
                        <a:rPr lang="en-US" sz="2400">
                          <a:effectLst/>
                        </a:rPr>
                        <a:t>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Cp3</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0.75</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452090"/>
                  </a:ext>
                </a:extLst>
              </a:tr>
              <a:tr h="401070">
                <a:tc>
                  <a:txBody>
                    <a:bodyPr/>
                    <a:lstStyle/>
                    <a:p>
                      <a:pPr algn="l"/>
                      <a:r>
                        <a:rPr lang="en-US" sz="2400">
                          <a:effectLst/>
                        </a:rPr>
                        <a:t>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Thalach</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0.70</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94297372"/>
                  </a:ext>
                </a:extLst>
              </a:tr>
              <a:tr h="386837">
                <a:tc>
                  <a:txBody>
                    <a:bodyPr/>
                    <a:lstStyle/>
                    <a:p>
                      <a:pPr algn="l"/>
                      <a:r>
                        <a:rPr lang="en-US" sz="2400">
                          <a:effectLst/>
                        </a:rPr>
                        <a:t>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Sex</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871238404"/>
                  </a:ext>
                </a:extLst>
              </a:tr>
              <a:tr h="401070">
                <a:tc>
                  <a:txBody>
                    <a:bodyPr/>
                    <a:lstStyle/>
                    <a:p>
                      <a:pPr algn="l"/>
                      <a:r>
                        <a:rPr lang="en-US" sz="2400" dirty="0">
                          <a:effectLst/>
                        </a:rPr>
                        <a:t>5</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514335924"/>
                  </a:ext>
                </a:extLst>
              </a:tr>
              <a:tr h="401070">
                <a:tc>
                  <a:txBody>
                    <a:bodyPr/>
                    <a:lstStyle/>
                    <a:p>
                      <a:pPr algn="l"/>
                      <a:r>
                        <a:rPr lang="en-US" sz="2400">
                          <a:effectLst/>
                        </a:rPr>
                        <a:t>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Trestbps</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73663210"/>
                  </a:ext>
                </a:extLst>
              </a:tr>
              <a:tr h="386837">
                <a:tc>
                  <a:txBody>
                    <a:bodyPr/>
                    <a:lstStyle/>
                    <a:p>
                      <a:pPr algn="l"/>
                      <a:r>
                        <a:rPr lang="en-US" sz="2400">
                          <a:effectLst/>
                        </a:rPr>
                        <a:t>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0.54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077325158"/>
                  </a:ext>
                </a:extLst>
              </a:tr>
              <a:tr h="401070">
                <a:tc>
                  <a:txBody>
                    <a:bodyPr/>
                    <a:lstStyle/>
                    <a:p>
                      <a:pPr algn="l"/>
                      <a:r>
                        <a:rPr lang="en-US" sz="2400">
                          <a:effectLst/>
                        </a:rPr>
                        <a:t>8</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Ca1</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0.52</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192030582"/>
                  </a:ext>
                </a:extLst>
              </a:tr>
            </a:tbl>
          </a:graphicData>
        </a:graphic>
      </p:graphicFrame>
    </p:spTree>
    <p:extLst>
      <p:ext uri="{BB962C8B-B14F-4D97-AF65-F5344CB8AC3E}">
        <p14:creationId xmlns:p14="http://schemas.microsoft.com/office/powerpoint/2010/main" val="3867089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Explanation for significant variables </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graphicFrame>
        <p:nvGraphicFramePr>
          <p:cNvPr id="4" name="表格 3">
            <a:extLst>
              <a:ext uri="{FF2B5EF4-FFF2-40B4-BE49-F238E27FC236}">
                <a16:creationId xmlns:a16="http://schemas.microsoft.com/office/drawing/2014/main" id="{7571EE29-C50B-416A-9D5A-97B8F634F801}"/>
              </a:ext>
            </a:extLst>
          </p:cNvPr>
          <p:cNvGraphicFramePr>
            <a:graphicFrameLocks noGrp="1"/>
          </p:cNvGraphicFramePr>
          <p:nvPr>
            <p:extLst>
              <p:ext uri="{D42A27DB-BD31-4B8C-83A1-F6EECF244321}">
                <p14:modId xmlns:p14="http://schemas.microsoft.com/office/powerpoint/2010/main" val="2227699243"/>
              </p:ext>
            </p:extLst>
          </p:nvPr>
        </p:nvGraphicFramePr>
        <p:xfrm>
          <a:off x="572453" y="1487645"/>
          <a:ext cx="3770946" cy="3566931"/>
        </p:xfrm>
        <a:graphic>
          <a:graphicData uri="http://schemas.openxmlformats.org/drawingml/2006/table">
            <a:tbl>
              <a:tblPr firstRow="1" firstCol="1" bandRow="1">
                <a:tableStyleId>{21E4AEA4-8DFA-4A89-87EB-49C32662AFE0}</a:tableStyleId>
              </a:tblPr>
              <a:tblGrid>
                <a:gridCol w="1256982">
                  <a:extLst>
                    <a:ext uri="{9D8B030D-6E8A-4147-A177-3AD203B41FA5}">
                      <a16:colId xmlns:a16="http://schemas.microsoft.com/office/drawing/2014/main" val="842680105"/>
                    </a:ext>
                  </a:extLst>
                </a:gridCol>
                <a:gridCol w="1256982">
                  <a:extLst>
                    <a:ext uri="{9D8B030D-6E8A-4147-A177-3AD203B41FA5}">
                      <a16:colId xmlns:a16="http://schemas.microsoft.com/office/drawing/2014/main" val="2396667735"/>
                    </a:ext>
                  </a:extLst>
                </a:gridCol>
                <a:gridCol w="1256982">
                  <a:extLst>
                    <a:ext uri="{9D8B030D-6E8A-4147-A177-3AD203B41FA5}">
                      <a16:colId xmlns:a16="http://schemas.microsoft.com/office/drawing/2014/main" val="3817411007"/>
                    </a:ext>
                  </a:extLst>
                </a:gridCol>
              </a:tblGrid>
              <a:tr h="401070">
                <a:tc>
                  <a:txBody>
                    <a:bodyPr/>
                    <a:lstStyle/>
                    <a:p>
                      <a:pPr algn="l"/>
                      <a:r>
                        <a:rPr lang="en-US" sz="2400" dirty="0">
                          <a:effectLst/>
                        </a:rPr>
                        <a:t> </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Factor</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AUC</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594827160"/>
                  </a:ext>
                </a:extLst>
              </a:tr>
              <a:tr h="401070">
                <a:tc>
                  <a:txBody>
                    <a:bodyPr/>
                    <a:lstStyle/>
                    <a:p>
                      <a:pPr algn="l"/>
                      <a:r>
                        <a:rPr lang="en-US" sz="2400">
                          <a:effectLst/>
                        </a:rPr>
                        <a:t>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Thal2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0.81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733585996"/>
                  </a:ext>
                </a:extLst>
              </a:tr>
              <a:tr h="386837">
                <a:tc>
                  <a:txBody>
                    <a:bodyPr/>
                    <a:lstStyle/>
                    <a:p>
                      <a:pPr algn="l"/>
                      <a:r>
                        <a:rPr lang="en-US" sz="2400">
                          <a:effectLst/>
                        </a:rPr>
                        <a:t>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1" dirty="0">
                          <a:effectLst/>
                        </a:rPr>
                        <a:t>Cp3</a:t>
                      </a:r>
                      <a:endParaRPr lang="zh-CN" sz="2400" b="1"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1" dirty="0">
                          <a:effectLst/>
                        </a:rPr>
                        <a:t>0.75</a:t>
                      </a:r>
                      <a:endParaRPr lang="zh-CN" sz="2400" b="1"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452090"/>
                  </a:ext>
                </a:extLst>
              </a:tr>
              <a:tr h="401070">
                <a:tc>
                  <a:txBody>
                    <a:bodyPr/>
                    <a:lstStyle/>
                    <a:p>
                      <a:pPr algn="l"/>
                      <a:r>
                        <a:rPr lang="en-US" sz="2400">
                          <a:effectLst/>
                        </a:rPr>
                        <a:t>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Thalach</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0.70</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94297372"/>
                  </a:ext>
                </a:extLst>
              </a:tr>
              <a:tr h="386837">
                <a:tc>
                  <a:txBody>
                    <a:bodyPr/>
                    <a:lstStyle/>
                    <a:p>
                      <a:pPr algn="l"/>
                      <a:r>
                        <a:rPr lang="en-US" sz="2400">
                          <a:effectLst/>
                        </a:rPr>
                        <a:t>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Sex</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871238404"/>
                  </a:ext>
                </a:extLst>
              </a:tr>
              <a:tr h="401070">
                <a:tc>
                  <a:txBody>
                    <a:bodyPr/>
                    <a:lstStyle/>
                    <a:p>
                      <a:pPr algn="l"/>
                      <a:r>
                        <a:rPr lang="en-US" sz="2400">
                          <a:effectLst/>
                        </a:rPr>
                        <a:t>5</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514335924"/>
                  </a:ext>
                </a:extLst>
              </a:tr>
              <a:tr h="401070">
                <a:tc>
                  <a:txBody>
                    <a:bodyPr/>
                    <a:lstStyle/>
                    <a:p>
                      <a:pPr algn="l"/>
                      <a:r>
                        <a:rPr lang="en-US" sz="2400">
                          <a:effectLst/>
                        </a:rPr>
                        <a:t>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Trestbps</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73663210"/>
                  </a:ext>
                </a:extLst>
              </a:tr>
              <a:tr h="386837">
                <a:tc>
                  <a:txBody>
                    <a:bodyPr/>
                    <a:lstStyle/>
                    <a:p>
                      <a:pPr algn="l"/>
                      <a:r>
                        <a:rPr lang="en-US" sz="2400">
                          <a:effectLst/>
                        </a:rPr>
                        <a:t>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0.54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077325158"/>
                  </a:ext>
                </a:extLst>
              </a:tr>
              <a:tr h="401070">
                <a:tc>
                  <a:txBody>
                    <a:bodyPr/>
                    <a:lstStyle/>
                    <a:p>
                      <a:pPr algn="l"/>
                      <a:r>
                        <a:rPr lang="en-US" sz="2400">
                          <a:effectLst/>
                        </a:rPr>
                        <a:t>8</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Ca1</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0.52</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192030582"/>
                  </a:ext>
                </a:extLst>
              </a:tr>
            </a:tbl>
          </a:graphicData>
        </a:graphic>
      </p:graphicFrame>
      <p:pic>
        <p:nvPicPr>
          <p:cNvPr id="11" name="图片 10">
            <a:extLst>
              <a:ext uri="{FF2B5EF4-FFF2-40B4-BE49-F238E27FC236}">
                <a16:creationId xmlns:a16="http://schemas.microsoft.com/office/drawing/2014/main" id="{21185462-FD01-4BDF-8A53-D342F21AC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3597" y="1473596"/>
            <a:ext cx="1876892" cy="1876892"/>
          </a:xfrm>
          <a:prstGeom prst="rect">
            <a:avLst/>
          </a:prstGeom>
        </p:spPr>
      </p:pic>
      <p:sp>
        <p:nvSpPr>
          <p:cNvPr id="12" name="文本框 11">
            <a:extLst>
              <a:ext uri="{FF2B5EF4-FFF2-40B4-BE49-F238E27FC236}">
                <a16:creationId xmlns:a16="http://schemas.microsoft.com/office/drawing/2014/main" id="{1C751C4F-161F-46C2-9514-F6696EECCC6C}"/>
              </a:ext>
            </a:extLst>
          </p:cNvPr>
          <p:cNvSpPr txBox="1"/>
          <p:nvPr/>
        </p:nvSpPr>
        <p:spPr>
          <a:xfrm>
            <a:off x="7962900" y="1988774"/>
            <a:ext cx="3656647" cy="1384995"/>
          </a:xfrm>
          <a:prstGeom prst="rect">
            <a:avLst/>
          </a:prstGeom>
          <a:noFill/>
        </p:spPr>
        <p:txBody>
          <a:bodyPr wrap="square" rtlCol="0">
            <a:spAutoFit/>
          </a:bodyPr>
          <a:lstStyle/>
          <a:p>
            <a:r>
              <a:rPr lang="en-US" altLang="zh-CN" sz="2800" dirty="0">
                <a:latin typeface="Dubai Medium" panose="020B0603030403030204" pitchFamily="34" charset="-78"/>
                <a:cs typeface="Dubai Medium" panose="020B0603030403030204" pitchFamily="34" charset="-78"/>
              </a:rPr>
              <a:t>Asymptotically chest pain (Cp3), also called </a:t>
            </a:r>
            <a:r>
              <a:rPr lang="en-US" altLang="zh-CN" sz="2800" i="1" dirty="0">
                <a:solidFill>
                  <a:srgbClr val="FF0000"/>
                </a:solidFill>
                <a:latin typeface="Dubai Medium" panose="020B0603030403030204" pitchFamily="34" charset="-78"/>
                <a:cs typeface="Dubai Medium" panose="020B0603030403030204" pitchFamily="34" charset="-78"/>
              </a:rPr>
              <a:t>silent</a:t>
            </a:r>
            <a:r>
              <a:rPr lang="en-US" altLang="zh-CN" sz="2800" dirty="0">
                <a:latin typeface="Dubai Medium" panose="020B0603030403030204" pitchFamily="34" charset="-78"/>
                <a:cs typeface="Dubai Medium" panose="020B0603030403030204" pitchFamily="34" charset="-78"/>
              </a:rPr>
              <a:t> pain.</a:t>
            </a:r>
            <a:endParaRPr lang="zh-CN" altLang="en-US" sz="2800" dirty="0">
              <a:latin typeface="Dubai Medium" panose="020B0603030403030204" pitchFamily="34" charset="-78"/>
              <a:cs typeface="Dubai Medium" panose="020B0603030403030204" pitchFamily="34" charset="-78"/>
            </a:endParaRPr>
          </a:p>
        </p:txBody>
      </p:sp>
      <p:sp>
        <p:nvSpPr>
          <p:cNvPr id="13" name="文本框 12">
            <a:extLst>
              <a:ext uri="{FF2B5EF4-FFF2-40B4-BE49-F238E27FC236}">
                <a16:creationId xmlns:a16="http://schemas.microsoft.com/office/drawing/2014/main" id="{C75ABC94-E936-4E2E-9D45-D1882FF2DC18}"/>
              </a:ext>
            </a:extLst>
          </p:cNvPr>
          <p:cNvSpPr txBox="1"/>
          <p:nvPr/>
        </p:nvSpPr>
        <p:spPr>
          <a:xfrm>
            <a:off x="5443597" y="3775069"/>
            <a:ext cx="5448300" cy="1815882"/>
          </a:xfrm>
          <a:prstGeom prst="rect">
            <a:avLst/>
          </a:prstGeom>
          <a:noFill/>
        </p:spPr>
        <p:txBody>
          <a:bodyPr wrap="square" rtlCol="0">
            <a:spAutoFit/>
          </a:bodyPr>
          <a:lstStyle>
            <a:defPPr>
              <a:defRPr lang="zh-CN"/>
            </a:defPPr>
            <a:lvl1pPr>
              <a:defRPr sz="2800">
                <a:latin typeface="Dubai Medium" panose="020B0603030403030204" pitchFamily="34" charset="-78"/>
                <a:cs typeface="Dubai Medium" panose="020B0603030403030204" pitchFamily="34" charset="-78"/>
              </a:defRPr>
            </a:lvl1pPr>
          </a:lstStyle>
          <a:p>
            <a:r>
              <a:rPr lang="en-US" altLang="zh-CN" dirty="0"/>
              <a:t>According to medical research, about </a:t>
            </a:r>
            <a:r>
              <a:rPr lang="en-US" altLang="zh-CN" dirty="0">
                <a:solidFill>
                  <a:srgbClr val="FF0000"/>
                </a:solidFill>
              </a:rPr>
              <a:t>45</a:t>
            </a:r>
            <a:r>
              <a:rPr lang="en-US" altLang="zh-CN" dirty="0"/>
              <a:t> percent of heart attacks may be silent. Enough sleep is the most effective way to prevent.</a:t>
            </a:r>
            <a:endParaRPr lang="zh-CN" altLang="en-US" dirty="0"/>
          </a:p>
        </p:txBody>
      </p:sp>
    </p:spTree>
    <p:extLst>
      <p:ext uri="{BB962C8B-B14F-4D97-AF65-F5344CB8AC3E}">
        <p14:creationId xmlns:p14="http://schemas.microsoft.com/office/powerpoint/2010/main" val="26324448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Explanation for significant variables </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graphicFrame>
        <p:nvGraphicFramePr>
          <p:cNvPr id="4" name="表格 3">
            <a:extLst>
              <a:ext uri="{FF2B5EF4-FFF2-40B4-BE49-F238E27FC236}">
                <a16:creationId xmlns:a16="http://schemas.microsoft.com/office/drawing/2014/main" id="{7571EE29-C50B-416A-9D5A-97B8F634F801}"/>
              </a:ext>
            </a:extLst>
          </p:cNvPr>
          <p:cNvGraphicFramePr>
            <a:graphicFrameLocks noGrp="1"/>
          </p:cNvGraphicFramePr>
          <p:nvPr>
            <p:extLst>
              <p:ext uri="{D42A27DB-BD31-4B8C-83A1-F6EECF244321}">
                <p14:modId xmlns:p14="http://schemas.microsoft.com/office/powerpoint/2010/main" val="3630631454"/>
              </p:ext>
            </p:extLst>
          </p:nvPr>
        </p:nvGraphicFramePr>
        <p:xfrm>
          <a:off x="572453" y="1487645"/>
          <a:ext cx="3770946" cy="3566931"/>
        </p:xfrm>
        <a:graphic>
          <a:graphicData uri="http://schemas.openxmlformats.org/drawingml/2006/table">
            <a:tbl>
              <a:tblPr firstRow="1" firstCol="1" bandRow="1">
                <a:tableStyleId>{21E4AEA4-8DFA-4A89-87EB-49C32662AFE0}</a:tableStyleId>
              </a:tblPr>
              <a:tblGrid>
                <a:gridCol w="1256982">
                  <a:extLst>
                    <a:ext uri="{9D8B030D-6E8A-4147-A177-3AD203B41FA5}">
                      <a16:colId xmlns:a16="http://schemas.microsoft.com/office/drawing/2014/main" val="842680105"/>
                    </a:ext>
                  </a:extLst>
                </a:gridCol>
                <a:gridCol w="1256982">
                  <a:extLst>
                    <a:ext uri="{9D8B030D-6E8A-4147-A177-3AD203B41FA5}">
                      <a16:colId xmlns:a16="http://schemas.microsoft.com/office/drawing/2014/main" val="2396667735"/>
                    </a:ext>
                  </a:extLst>
                </a:gridCol>
                <a:gridCol w="1256982">
                  <a:extLst>
                    <a:ext uri="{9D8B030D-6E8A-4147-A177-3AD203B41FA5}">
                      <a16:colId xmlns:a16="http://schemas.microsoft.com/office/drawing/2014/main" val="3817411007"/>
                    </a:ext>
                  </a:extLst>
                </a:gridCol>
              </a:tblGrid>
              <a:tr h="401070">
                <a:tc>
                  <a:txBody>
                    <a:bodyPr/>
                    <a:lstStyle/>
                    <a:p>
                      <a:pPr algn="l"/>
                      <a:r>
                        <a:rPr lang="en-US" sz="2400">
                          <a:effectLst/>
                        </a:rPr>
                        <a:t> </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Factor</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AUC</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594827160"/>
                  </a:ext>
                </a:extLst>
              </a:tr>
              <a:tr h="401070">
                <a:tc>
                  <a:txBody>
                    <a:bodyPr/>
                    <a:lstStyle/>
                    <a:p>
                      <a:pPr algn="l"/>
                      <a:r>
                        <a:rPr lang="en-US" sz="2400">
                          <a:effectLst/>
                        </a:rPr>
                        <a:t>1</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1" dirty="0">
                          <a:effectLst/>
                        </a:rPr>
                        <a:t>Thal2</a:t>
                      </a:r>
                      <a:endParaRPr lang="zh-CN" sz="2400" b="1"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1" dirty="0">
                          <a:effectLst/>
                        </a:rPr>
                        <a:t>0.81</a:t>
                      </a:r>
                      <a:endParaRPr lang="zh-CN" sz="2400" b="1"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733585996"/>
                  </a:ext>
                </a:extLst>
              </a:tr>
              <a:tr h="386837">
                <a:tc>
                  <a:txBody>
                    <a:bodyPr/>
                    <a:lstStyle/>
                    <a:p>
                      <a:pPr algn="l"/>
                      <a:r>
                        <a:rPr lang="en-US" sz="2400">
                          <a:effectLst/>
                        </a:rPr>
                        <a:t>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0" dirty="0">
                          <a:effectLst/>
                        </a:rPr>
                        <a:t>Cp3</a:t>
                      </a:r>
                      <a:endParaRPr lang="zh-CN" sz="2400" b="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0" dirty="0">
                          <a:effectLst/>
                        </a:rPr>
                        <a:t>0.75</a:t>
                      </a:r>
                      <a:endParaRPr lang="zh-CN" sz="2400" b="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452090"/>
                  </a:ext>
                </a:extLst>
              </a:tr>
              <a:tr h="401070">
                <a:tc>
                  <a:txBody>
                    <a:bodyPr/>
                    <a:lstStyle/>
                    <a:p>
                      <a:pPr algn="l"/>
                      <a:r>
                        <a:rPr lang="en-US" sz="2400">
                          <a:effectLst/>
                        </a:rPr>
                        <a:t>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0" dirty="0" err="1">
                          <a:effectLst/>
                        </a:rPr>
                        <a:t>Thalach</a:t>
                      </a:r>
                      <a:endParaRPr lang="zh-CN" sz="2400" b="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b="0" dirty="0">
                          <a:effectLst/>
                        </a:rPr>
                        <a:t>0.70</a:t>
                      </a:r>
                      <a:endParaRPr lang="zh-CN" sz="2400" b="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94297372"/>
                  </a:ext>
                </a:extLst>
              </a:tr>
              <a:tr h="386837">
                <a:tc>
                  <a:txBody>
                    <a:bodyPr/>
                    <a:lstStyle/>
                    <a:p>
                      <a:pPr algn="l"/>
                      <a:r>
                        <a:rPr lang="en-US" sz="2400">
                          <a:effectLst/>
                        </a:rPr>
                        <a:t>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Sex</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871238404"/>
                  </a:ext>
                </a:extLst>
              </a:tr>
              <a:tr h="401070">
                <a:tc>
                  <a:txBody>
                    <a:bodyPr/>
                    <a:lstStyle/>
                    <a:p>
                      <a:pPr algn="l"/>
                      <a:r>
                        <a:rPr lang="en-US" sz="2400" dirty="0">
                          <a:effectLst/>
                        </a:rPr>
                        <a:t>5</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Ca2</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514335924"/>
                  </a:ext>
                </a:extLst>
              </a:tr>
              <a:tr h="401070">
                <a:tc>
                  <a:txBody>
                    <a:bodyPr/>
                    <a:lstStyle/>
                    <a:p>
                      <a:pPr algn="l"/>
                      <a:r>
                        <a:rPr lang="en-US" sz="2400">
                          <a:effectLst/>
                        </a:rPr>
                        <a:t>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Trestbps</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0.66</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73663210"/>
                  </a:ext>
                </a:extLst>
              </a:tr>
              <a:tr h="386837">
                <a:tc>
                  <a:txBody>
                    <a:bodyPr/>
                    <a:lstStyle/>
                    <a:p>
                      <a:pPr algn="l"/>
                      <a:r>
                        <a:rPr lang="en-US" sz="2400">
                          <a:effectLst/>
                        </a:rPr>
                        <a:t>7</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Ca3</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a:effectLst/>
                        </a:rPr>
                        <a:t>0.54</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1077325158"/>
                  </a:ext>
                </a:extLst>
              </a:tr>
              <a:tr h="401070">
                <a:tc>
                  <a:txBody>
                    <a:bodyPr/>
                    <a:lstStyle/>
                    <a:p>
                      <a:pPr algn="l"/>
                      <a:r>
                        <a:rPr lang="en-US" sz="2400">
                          <a:effectLst/>
                        </a:rPr>
                        <a:t>8</a:t>
                      </a:r>
                      <a:endParaRPr lang="zh-CN" sz="240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Ca1</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tc>
                  <a:txBody>
                    <a:bodyPr/>
                    <a:lstStyle/>
                    <a:p>
                      <a:pPr algn="l"/>
                      <a:r>
                        <a:rPr lang="en-US" sz="2400" dirty="0">
                          <a:effectLst/>
                        </a:rPr>
                        <a:t>0.52</a:t>
                      </a:r>
                      <a:endParaRPr lang="zh-CN" sz="2400" dirty="0">
                        <a:solidFill>
                          <a:srgbClr val="000000"/>
                        </a:solidFill>
                        <a:effectLst/>
                        <a:latin typeface="Cambria" panose="02040503050406030204" pitchFamily="18" charset="0"/>
                        <a:ea typeface="宋体" panose="02010600030101010101" pitchFamily="2" charset="-122"/>
                        <a:cs typeface="Cambria" panose="02040503050406030204" pitchFamily="18" charset="0"/>
                      </a:endParaRPr>
                    </a:p>
                  </a:txBody>
                  <a:tcPr marL="68580" marR="68580" marT="0" marB="0"/>
                </a:tc>
                <a:extLst>
                  <a:ext uri="{0D108BD9-81ED-4DB2-BD59-A6C34878D82A}">
                    <a16:rowId xmlns:a16="http://schemas.microsoft.com/office/drawing/2014/main" val="3192030582"/>
                  </a:ext>
                </a:extLst>
              </a:tr>
            </a:tbl>
          </a:graphicData>
        </a:graphic>
      </p:graphicFrame>
      <p:sp>
        <p:nvSpPr>
          <p:cNvPr id="12" name="文本框 11">
            <a:extLst>
              <a:ext uri="{FF2B5EF4-FFF2-40B4-BE49-F238E27FC236}">
                <a16:creationId xmlns:a16="http://schemas.microsoft.com/office/drawing/2014/main" id="{1C751C4F-161F-46C2-9514-F6696EECCC6C}"/>
              </a:ext>
            </a:extLst>
          </p:cNvPr>
          <p:cNvSpPr txBox="1"/>
          <p:nvPr/>
        </p:nvSpPr>
        <p:spPr>
          <a:xfrm>
            <a:off x="7900398" y="1246440"/>
            <a:ext cx="4124445" cy="2246769"/>
          </a:xfrm>
          <a:prstGeom prst="rect">
            <a:avLst/>
          </a:prstGeom>
          <a:noFill/>
        </p:spPr>
        <p:txBody>
          <a:bodyPr wrap="square" rtlCol="0">
            <a:spAutoFit/>
          </a:bodyPr>
          <a:lstStyle/>
          <a:p>
            <a:r>
              <a:rPr lang="en-US" altLang="zh-CN" sz="2800" dirty="0">
                <a:latin typeface="Dubai Medium" panose="020B0603030403030204" pitchFamily="34" charset="-78"/>
                <a:cs typeface="Dubai Medium" panose="020B0603030403030204" pitchFamily="34" charset="-78"/>
              </a:rPr>
              <a:t>Thallium test is injected during </a:t>
            </a:r>
            <a:r>
              <a:rPr lang="en-US" altLang="zh-CN" sz="2800" dirty="0">
                <a:solidFill>
                  <a:srgbClr val="FF0000"/>
                </a:solidFill>
                <a:latin typeface="Dubai Medium" panose="020B0603030403030204" pitchFamily="34" charset="-78"/>
                <a:cs typeface="Dubai Medium" panose="020B0603030403030204" pitchFamily="34" charset="-78"/>
              </a:rPr>
              <a:t>peak exercise </a:t>
            </a:r>
            <a:r>
              <a:rPr lang="en-US" altLang="zh-CN" sz="2800" dirty="0">
                <a:latin typeface="Dubai Medium" panose="020B0603030403030204" pitchFamily="34" charset="-78"/>
                <a:cs typeface="Dubai Medium" panose="020B0603030403030204" pitchFamily="34" charset="-78"/>
              </a:rPr>
              <a:t>and will be extracted by the hearts muscle tissue.</a:t>
            </a:r>
          </a:p>
          <a:p>
            <a:endParaRPr lang="zh-CN" altLang="en-US" sz="2800" dirty="0">
              <a:latin typeface="Dubai Medium" panose="020B0603030403030204" pitchFamily="34" charset="-78"/>
              <a:cs typeface="Dubai Medium" panose="020B0603030403030204" pitchFamily="34" charset="-78"/>
            </a:endParaRPr>
          </a:p>
        </p:txBody>
      </p:sp>
      <p:sp>
        <p:nvSpPr>
          <p:cNvPr id="13" name="文本框 12">
            <a:extLst>
              <a:ext uri="{FF2B5EF4-FFF2-40B4-BE49-F238E27FC236}">
                <a16:creationId xmlns:a16="http://schemas.microsoft.com/office/drawing/2014/main" id="{C75ABC94-E936-4E2E-9D45-D1882FF2DC18}"/>
              </a:ext>
            </a:extLst>
          </p:cNvPr>
          <p:cNvSpPr txBox="1"/>
          <p:nvPr/>
        </p:nvSpPr>
        <p:spPr>
          <a:xfrm>
            <a:off x="5201030" y="3791632"/>
            <a:ext cx="6548498" cy="1384995"/>
          </a:xfrm>
          <a:prstGeom prst="rect">
            <a:avLst/>
          </a:prstGeom>
          <a:noFill/>
        </p:spPr>
        <p:txBody>
          <a:bodyPr wrap="square" rtlCol="0">
            <a:spAutoFit/>
          </a:bodyPr>
          <a:lstStyle>
            <a:defPPr>
              <a:defRPr lang="zh-CN"/>
            </a:defPPr>
            <a:lvl1pPr>
              <a:defRPr sz="2800">
                <a:latin typeface="Dubai Medium" panose="020B0603030403030204" pitchFamily="34" charset="-78"/>
                <a:cs typeface="Dubai Medium" panose="020B0603030403030204" pitchFamily="34" charset="-78"/>
              </a:defRPr>
            </a:lvl1pPr>
          </a:lstStyle>
          <a:p>
            <a:r>
              <a:rPr lang="en-US" altLang="zh-CN" dirty="0"/>
              <a:t>According to medical research, “0” means ideal situation. “2” means it needs </a:t>
            </a:r>
            <a:r>
              <a:rPr lang="en-US" altLang="zh-CN" dirty="0">
                <a:solidFill>
                  <a:srgbClr val="FF0000"/>
                </a:solidFill>
              </a:rPr>
              <a:t>some time</a:t>
            </a:r>
            <a:r>
              <a:rPr lang="en-US" altLang="zh-CN" dirty="0"/>
              <a:t> to recover normal distribution.</a:t>
            </a:r>
            <a:endParaRPr lang="zh-CN" altLang="en-US" dirty="0"/>
          </a:p>
        </p:txBody>
      </p:sp>
      <p:pic>
        <p:nvPicPr>
          <p:cNvPr id="3074" name="Picture 2" descr="Services">
            <a:extLst>
              <a:ext uri="{FF2B5EF4-FFF2-40B4-BE49-F238E27FC236}">
                <a16:creationId xmlns:a16="http://schemas.microsoft.com/office/drawing/2014/main" id="{8F8C2C4C-B112-4ED4-BC1B-E6E1F43AD9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6306" y="1341424"/>
            <a:ext cx="2569894" cy="219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238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701776" y="461604"/>
            <a:ext cx="9556952" cy="2400657"/>
          </a:xfrm>
          <a:prstGeom prst="rect">
            <a:avLst/>
          </a:prstGeom>
          <a:noFill/>
        </p:spPr>
        <p:txBody>
          <a:bodyPr wrap="square" rtlCol="0">
            <a:spAutoFit/>
          </a:bodyPr>
          <a:lstStyle/>
          <a:p>
            <a:pPr algn="ctr"/>
            <a:r>
              <a:rPr lang="en-US" altLang="zh-CN" sz="15000" dirty="0">
                <a:solidFill>
                  <a:srgbClr val="AAD08E"/>
                </a:solidFill>
                <a:latin typeface="Times New Roman" panose="02020603050405020304" charset="0"/>
                <a:ea typeface="Times New Roman" panose="02020603050405020304" charset="0"/>
                <a:cs typeface="Times New Roman" panose="02020603050405020304" charset="0"/>
              </a:rPr>
              <a:t>PART VI</a:t>
            </a:r>
            <a:endParaRPr lang="zh-CN" altLang="en-US" sz="15000" dirty="0">
              <a:solidFill>
                <a:srgbClr val="AAD08E"/>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047424" y="3258190"/>
            <a:ext cx="5501664" cy="1754326"/>
          </a:xfrm>
          <a:prstGeom prst="rect">
            <a:avLst/>
          </a:prstGeom>
          <a:noFill/>
        </p:spPr>
        <p:txBody>
          <a:bodyPr wrap="square" rtlCol="0">
            <a:spAutoFit/>
          </a:bodyPr>
          <a:lstStyle/>
          <a:p>
            <a:pPr algn="ctr"/>
            <a:r>
              <a:rPr lang="en-US" altLang="zh-CN" sz="3600" dirty="0">
                <a:solidFill>
                  <a:schemeClr val="accent6">
                    <a:lumMod val="60000"/>
                    <a:lumOff val="40000"/>
                  </a:schemeClr>
                </a:solidFill>
                <a:latin typeface="微软雅黑" panose="020B0503020204020204" pitchFamily="34" charset="-122"/>
                <a:ea typeface="微软雅黑" panose="020B0503020204020204" pitchFamily="34" charset="-122"/>
                <a:cs typeface="Times New Roman" panose="02020603050405020304" charset="0"/>
              </a:rPr>
              <a:t>Summary</a:t>
            </a:r>
            <a:endParaRPr lang="zh-CN" altLang="en-US" sz="3600" dirty="0">
              <a:solidFill>
                <a:schemeClr val="accent6">
                  <a:lumMod val="60000"/>
                  <a:lumOff val="40000"/>
                </a:schemeClr>
              </a:solidFill>
              <a:latin typeface="微软雅黑" panose="020B0503020204020204" pitchFamily="34" charset="-122"/>
              <a:ea typeface="微软雅黑" panose="020B0503020204020204" pitchFamily="34" charset="-122"/>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6148" name="Picture 4" descr="See the source image">
            <a:extLst>
              <a:ext uri="{FF2B5EF4-FFF2-40B4-BE49-F238E27FC236}">
                <a16:creationId xmlns:a16="http://schemas.microsoft.com/office/drawing/2014/main" id="{3CBFA783-B1FD-42D6-923A-5B613CFE11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05"/>
          <a:stretch/>
        </p:blipFill>
        <p:spPr bwMode="auto">
          <a:xfrm>
            <a:off x="6921319" y="3995739"/>
            <a:ext cx="5023031" cy="258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8401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996193" y="747355"/>
            <a:ext cx="9556952" cy="2400657"/>
          </a:xfrm>
          <a:prstGeom prst="rect">
            <a:avLst/>
          </a:prstGeom>
          <a:noFill/>
        </p:spPr>
        <p:txBody>
          <a:bodyPr wrap="square" rtlCol="0">
            <a:spAutoFit/>
          </a:bodyPr>
          <a:lstStyle/>
          <a:p>
            <a:pPr algn="ctr"/>
            <a:r>
              <a:rPr lang="en-US" altLang="zh-CN" sz="15000" dirty="0">
                <a:solidFill>
                  <a:schemeClr val="accent2"/>
                </a:solidFill>
                <a:latin typeface="Times New Roman" panose="02020603050405020304" charset="0"/>
                <a:ea typeface="Times New Roman" panose="02020603050405020304" charset="0"/>
                <a:cs typeface="Times New Roman" panose="02020603050405020304" charset="0"/>
              </a:rPr>
              <a:t>PART I</a:t>
            </a:r>
            <a:endParaRPr lang="zh-CN" altLang="en-US" sz="15000" dirty="0">
              <a:solidFill>
                <a:schemeClr val="accent2"/>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140989" y="3590926"/>
            <a:ext cx="5501664" cy="1754326"/>
          </a:xfrm>
          <a:prstGeom prst="rect">
            <a:avLst/>
          </a:prstGeom>
          <a:noFill/>
        </p:spPr>
        <p:txBody>
          <a:bodyPr wrap="square" rtlCol="0">
            <a:spAutoFit/>
          </a:bodyPr>
          <a:lstStyle/>
          <a:p>
            <a:pPr algn="ctr"/>
            <a:r>
              <a:rPr lang="en-US" altLang="zh-CN" sz="3600" dirty="0">
                <a:solidFill>
                  <a:schemeClr val="accent2"/>
                </a:solidFill>
                <a:latin typeface="微软雅黑" panose="020B0503020204020204" pitchFamily="34" charset="-122"/>
                <a:ea typeface="微软雅黑" panose="020B0503020204020204" pitchFamily="34" charset="-122"/>
                <a:cs typeface="Times New Roman" panose="02020603050405020304" charset="0"/>
              </a:rPr>
              <a:t>Problem Overview</a:t>
            </a:r>
            <a:endParaRPr lang="zh-CN" altLang="en-US" sz="3600" dirty="0">
              <a:solidFill>
                <a:schemeClr val="accent2"/>
              </a:solidFill>
              <a:latin typeface="微软雅黑" panose="020B0503020204020204" pitchFamily="34" charset="-122"/>
              <a:ea typeface="微软雅黑" panose="020B0503020204020204" pitchFamily="34" charset="-122"/>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1026" name="Picture 2" descr="See the source image">
            <a:extLst>
              <a:ext uri="{FF2B5EF4-FFF2-40B4-BE49-F238E27FC236}">
                <a16:creationId xmlns:a16="http://schemas.microsoft.com/office/drawing/2014/main" id="{86285C44-D24C-466B-9B71-838B4D3DA5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0950" y="3148013"/>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258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Procedure review</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a:extLst>
              <a:ext uri="{FF2B5EF4-FFF2-40B4-BE49-F238E27FC236}">
                <a16:creationId xmlns:a16="http://schemas.microsoft.com/office/drawing/2014/main" id="{D63B44CE-A02E-4685-A9EC-BBF9A65CEDDB}"/>
              </a:ext>
            </a:extLst>
          </p:cNvPr>
          <p:cNvSpPr txBox="1"/>
          <p:nvPr/>
        </p:nvSpPr>
        <p:spPr>
          <a:xfrm>
            <a:off x="705229" y="1579352"/>
            <a:ext cx="11168939" cy="456278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Logistic Regression and 4 machine learning models: LDA, KNN, random forest tree, ANN.</a:t>
            </a:r>
          </a:p>
          <a:p>
            <a:pPr marL="457200" indent="-457200">
              <a:lnSpc>
                <a:spcPct val="150000"/>
              </a:lnSpc>
              <a:buFont typeface="Wingdings" panose="05000000000000000000" pitchFamily="2" charset="2"/>
              <a:buChar char="Ø"/>
            </a:pPr>
            <a:endParaRPr lang="en-US" altLang="zh-CN" sz="2800" dirty="0">
              <a:latin typeface="Dubai Medium" panose="020B0603030403030204" pitchFamily="34" charset="-78"/>
              <a:cs typeface="Dubai Medium" panose="020B0603030403030204" pitchFamily="34" charset="-78"/>
            </a:endParaRPr>
          </a:p>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Best model on prediction: LDA</a:t>
            </a:r>
          </a:p>
          <a:p>
            <a:pPr marL="457200" indent="-457200">
              <a:lnSpc>
                <a:spcPct val="150000"/>
              </a:lnSpc>
              <a:buFont typeface="Wingdings" panose="05000000000000000000" pitchFamily="2" charset="2"/>
              <a:buChar char="Ø"/>
            </a:pPr>
            <a:endParaRPr lang="en-US" altLang="zh-CN" sz="2800" dirty="0">
              <a:latin typeface="Dubai Medium" panose="020B0603030403030204" pitchFamily="34" charset="-78"/>
              <a:cs typeface="Dubai Medium" panose="020B0603030403030204" pitchFamily="34" charset="-78"/>
            </a:endParaRPr>
          </a:p>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Best model on explanation: Logistic Regression</a:t>
            </a:r>
          </a:p>
          <a:p>
            <a:pPr>
              <a:lnSpc>
                <a:spcPct val="150000"/>
              </a:lnSpc>
            </a:pPr>
            <a:endParaRPr lang="en-US" altLang="zh-CN" sz="28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4061066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Conclusions</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a:extLst>
              <a:ext uri="{FF2B5EF4-FFF2-40B4-BE49-F238E27FC236}">
                <a16:creationId xmlns:a16="http://schemas.microsoft.com/office/drawing/2014/main" id="{D63B44CE-A02E-4685-A9EC-BBF9A65CEDDB}"/>
              </a:ext>
            </a:extLst>
          </p:cNvPr>
          <p:cNvSpPr txBox="1"/>
          <p:nvPr/>
        </p:nvSpPr>
        <p:spPr>
          <a:xfrm>
            <a:off x="2387222" y="1674602"/>
            <a:ext cx="8724552" cy="6309420"/>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3200" dirty="0">
                <a:latin typeface="Dubai Medium" panose="020B0603030403030204" pitchFamily="34" charset="-78"/>
                <a:cs typeface="Dubai Medium" panose="020B0603030403030204" pitchFamily="34" charset="-78"/>
              </a:rPr>
              <a:t>Major factors cause heart disease: </a:t>
            </a:r>
          </a:p>
          <a:p>
            <a:pPr>
              <a:lnSpc>
                <a:spcPct val="150000"/>
              </a:lnSpc>
            </a:pPr>
            <a:r>
              <a:rPr lang="en-US" altLang="zh-CN" sz="3200" dirty="0">
                <a:latin typeface="Dubai Medium" panose="020B0603030403030204" pitchFamily="34" charset="-78"/>
                <a:cs typeface="Dubai Medium" panose="020B0603030403030204" pitchFamily="34" charset="-78"/>
              </a:rPr>
              <a:t>	Sex and asymptotically chest pain.</a:t>
            </a:r>
          </a:p>
          <a:p>
            <a:pPr marL="457200" indent="-457200">
              <a:lnSpc>
                <a:spcPct val="150000"/>
              </a:lnSpc>
              <a:buFont typeface="Wingdings" panose="05000000000000000000" pitchFamily="2" charset="2"/>
              <a:buChar char="Ø"/>
            </a:pPr>
            <a:r>
              <a:rPr lang="en-US" altLang="zh-CN" sz="3200" dirty="0">
                <a:latin typeface="Dubai Medium" panose="020B0603030403030204" pitchFamily="34" charset="-78"/>
                <a:cs typeface="Dubai Medium" panose="020B0603030403030204" pitchFamily="34" charset="-78"/>
              </a:rPr>
              <a:t>Major symptoms of heart disease:</a:t>
            </a:r>
          </a:p>
          <a:p>
            <a:pPr>
              <a:lnSpc>
                <a:spcPct val="150000"/>
              </a:lnSpc>
            </a:pPr>
            <a:r>
              <a:rPr lang="en-US" altLang="zh-CN" sz="3200" dirty="0">
                <a:latin typeface="Dubai Medium" panose="020B0603030403030204" pitchFamily="34" charset="-78"/>
                <a:cs typeface="Dubai Medium" panose="020B0603030403030204" pitchFamily="34" charset="-78"/>
              </a:rPr>
              <a:t>	Insufficient blood supply.</a:t>
            </a:r>
          </a:p>
          <a:p>
            <a:pPr>
              <a:lnSpc>
                <a:spcPct val="150000"/>
              </a:lnSpc>
            </a:pPr>
            <a:r>
              <a:rPr lang="en-US" altLang="zh-CN" sz="3200" dirty="0">
                <a:latin typeface="Dubai Medium" panose="020B0603030403030204" pitchFamily="34" charset="-78"/>
                <a:cs typeface="Dubai Medium" panose="020B0603030403030204" pitchFamily="34" charset="-78"/>
              </a:rPr>
              <a:t>		</a:t>
            </a:r>
            <a:r>
              <a:rPr lang="en-US" altLang="zh-CN" sz="4000" dirty="0">
                <a:solidFill>
                  <a:srgbClr val="FF0000"/>
                </a:solidFill>
                <a:latin typeface="Dubai Medium" panose="020B0603030403030204" pitchFamily="34" charset="-78"/>
                <a:cs typeface="Dubai Medium" panose="020B0603030403030204" pitchFamily="34" charset="-78"/>
              </a:rPr>
              <a:t>So who break your heart?</a:t>
            </a:r>
          </a:p>
          <a:p>
            <a:pPr>
              <a:lnSpc>
                <a:spcPct val="150000"/>
              </a:lnSpc>
            </a:pPr>
            <a:r>
              <a:rPr lang="en-US" altLang="zh-CN" sz="3200" dirty="0">
                <a:solidFill>
                  <a:srgbClr val="FF0000"/>
                </a:solidFill>
                <a:latin typeface="Dubai Medium" panose="020B0603030403030204" pitchFamily="34" charset="-78"/>
                <a:cs typeface="Dubai Medium" panose="020B0603030403030204" pitchFamily="34" charset="-78"/>
              </a:rPr>
              <a:t>		</a:t>
            </a:r>
            <a:r>
              <a:rPr lang="en-US" altLang="zh-CN" sz="4000" dirty="0">
                <a:solidFill>
                  <a:srgbClr val="FF0000"/>
                </a:solidFill>
                <a:latin typeface="Dubai Medium" panose="020B0603030403030204" pitchFamily="34" charset="-78"/>
                <a:cs typeface="Dubai Medium" panose="020B0603030403030204" pitchFamily="34" charset="-78"/>
              </a:rPr>
              <a:t>Age !</a:t>
            </a:r>
          </a:p>
          <a:p>
            <a:pPr marL="457200" indent="-457200">
              <a:lnSpc>
                <a:spcPct val="150000"/>
              </a:lnSpc>
              <a:buFont typeface="Wingdings" panose="05000000000000000000" pitchFamily="2" charset="2"/>
              <a:buChar char="Ø"/>
            </a:pPr>
            <a:endParaRPr lang="en-US" altLang="zh-CN" sz="3200" dirty="0">
              <a:latin typeface="Dubai Medium" panose="020B0603030403030204" pitchFamily="34" charset="-78"/>
              <a:cs typeface="Dubai Medium" panose="020B0603030403030204" pitchFamily="34" charset="-78"/>
            </a:endParaRPr>
          </a:p>
          <a:p>
            <a:pPr>
              <a:lnSpc>
                <a:spcPct val="150000"/>
              </a:lnSpc>
            </a:pPr>
            <a:endParaRPr lang="en-US" altLang="zh-CN" sz="3200" dirty="0">
              <a:latin typeface="Dubai Medium" panose="020B0603030403030204" pitchFamily="34" charset="-78"/>
              <a:cs typeface="Dubai Medium" panose="020B0603030403030204" pitchFamily="34" charset="-78"/>
            </a:endParaRPr>
          </a:p>
        </p:txBody>
      </p:sp>
      <p:sp>
        <p:nvSpPr>
          <p:cNvPr id="11" name="箭头: 右 10">
            <a:extLst>
              <a:ext uri="{FF2B5EF4-FFF2-40B4-BE49-F238E27FC236}">
                <a16:creationId xmlns:a16="http://schemas.microsoft.com/office/drawing/2014/main" id="{ECD557CF-BAA3-4AE9-8863-BC070416823B}"/>
              </a:ext>
            </a:extLst>
          </p:cNvPr>
          <p:cNvSpPr/>
          <p:nvPr/>
        </p:nvSpPr>
        <p:spPr>
          <a:xfrm>
            <a:off x="3100387" y="4791408"/>
            <a:ext cx="885825" cy="342900"/>
          </a:xfrm>
          <a:prstGeom prst="rightArrow">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55150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Limitations of data and model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a:extLst>
              <a:ext uri="{FF2B5EF4-FFF2-40B4-BE49-F238E27FC236}">
                <a16:creationId xmlns:a16="http://schemas.microsoft.com/office/drawing/2014/main" id="{D63B44CE-A02E-4685-A9EC-BBF9A65CEDDB}"/>
              </a:ext>
            </a:extLst>
          </p:cNvPr>
          <p:cNvSpPr txBox="1"/>
          <p:nvPr/>
        </p:nvSpPr>
        <p:spPr>
          <a:xfrm>
            <a:off x="705229" y="1579352"/>
            <a:ext cx="11168939" cy="3270126"/>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Old people are dominant.</a:t>
            </a:r>
          </a:p>
          <a:p>
            <a:pPr>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a:p>
            <a:pPr lvl="1">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p:txBody>
      </p:sp>
      <p:pic>
        <p:nvPicPr>
          <p:cNvPr id="11" name="图片 10">
            <a:extLst>
              <a:ext uri="{FF2B5EF4-FFF2-40B4-BE49-F238E27FC236}">
                <a16:creationId xmlns:a16="http://schemas.microsoft.com/office/drawing/2014/main" id="{E0DCA748-7E73-4DF1-A61F-A0B834E54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9308" y="2164951"/>
            <a:ext cx="5494514" cy="3390900"/>
          </a:xfrm>
          <a:prstGeom prst="rect">
            <a:avLst/>
          </a:prstGeom>
        </p:spPr>
      </p:pic>
    </p:spTree>
    <p:extLst>
      <p:ext uri="{BB962C8B-B14F-4D97-AF65-F5344CB8AC3E}">
        <p14:creationId xmlns:p14="http://schemas.microsoft.com/office/powerpoint/2010/main" val="10768248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Limitations of data and model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a:extLst>
              <a:ext uri="{FF2B5EF4-FFF2-40B4-BE49-F238E27FC236}">
                <a16:creationId xmlns:a16="http://schemas.microsoft.com/office/drawing/2014/main" id="{D63B44CE-A02E-4685-A9EC-BBF9A65CEDDB}"/>
              </a:ext>
            </a:extLst>
          </p:cNvPr>
          <p:cNvSpPr txBox="1"/>
          <p:nvPr/>
        </p:nvSpPr>
        <p:spPr>
          <a:xfrm>
            <a:off x="705229" y="1579352"/>
            <a:ext cx="11168939" cy="3270126"/>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High cholesterol people are dominant.</a:t>
            </a:r>
          </a:p>
          <a:p>
            <a:pPr>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a:p>
            <a:pPr lvl="1">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p:txBody>
      </p:sp>
      <p:pic>
        <p:nvPicPr>
          <p:cNvPr id="12" name="图片 11">
            <a:extLst>
              <a:ext uri="{FF2B5EF4-FFF2-40B4-BE49-F238E27FC236}">
                <a16:creationId xmlns:a16="http://schemas.microsoft.com/office/drawing/2014/main" id="{B075A113-0D15-43F4-AD63-648C9CAB8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9204" y="2216273"/>
            <a:ext cx="5429772" cy="3350945"/>
          </a:xfrm>
          <a:prstGeom prst="rect">
            <a:avLst/>
          </a:prstGeom>
        </p:spPr>
      </p:pic>
    </p:spTree>
    <p:extLst>
      <p:ext uri="{BB962C8B-B14F-4D97-AF65-F5344CB8AC3E}">
        <p14:creationId xmlns:p14="http://schemas.microsoft.com/office/powerpoint/2010/main" val="11342162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Further study</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13252" y="4877075"/>
            <a:ext cx="12192000" cy="1980925"/>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39676" y="307638"/>
            <a:ext cx="265554" cy="934751"/>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4"/>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4"/>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4"/>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a:extLst>
              <a:ext uri="{FF2B5EF4-FFF2-40B4-BE49-F238E27FC236}">
                <a16:creationId xmlns:a16="http://schemas.microsoft.com/office/drawing/2014/main" id="{D63B44CE-A02E-4685-A9EC-BBF9A65CEDDB}"/>
              </a:ext>
            </a:extLst>
          </p:cNvPr>
          <p:cNvSpPr txBox="1"/>
          <p:nvPr/>
        </p:nvSpPr>
        <p:spPr>
          <a:xfrm>
            <a:off x="705229" y="1579352"/>
            <a:ext cx="11168939" cy="585544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Collect stratified sample in a more general group.</a:t>
            </a:r>
          </a:p>
          <a:p>
            <a:pPr marL="457200" indent="-457200">
              <a:lnSpc>
                <a:spcPct val="150000"/>
              </a:lnSpc>
              <a:buFont typeface="Wingdings" panose="05000000000000000000" pitchFamily="2" charset="2"/>
              <a:buChar char="Ø"/>
            </a:pPr>
            <a:endParaRPr lang="en-US" altLang="zh-CN" sz="2800" dirty="0">
              <a:latin typeface="Dubai Medium" panose="020B0603030403030204" pitchFamily="34" charset="-78"/>
              <a:cs typeface="Dubai Medium" panose="020B0603030403030204" pitchFamily="34" charset="-78"/>
            </a:endParaRPr>
          </a:p>
          <a:p>
            <a:pPr marL="457200" indent="-457200">
              <a:lnSpc>
                <a:spcPct val="150000"/>
              </a:lnSpc>
              <a:buFont typeface="Wingdings" panose="05000000000000000000" pitchFamily="2" charset="2"/>
              <a:buChar char="Ø"/>
            </a:pPr>
            <a:r>
              <a:rPr lang="en-US" altLang="zh-CN" sz="2800" dirty="0">
                <a:latin typeface="Dubai Medium" panose="020B0603030403030204" pitchFamily="34" charset="-78"/>
                <a:cs typeface="Dubai Medium" panose="020B0603030403030204" pitchFamily="34" charset="-78"/>
              </a:rPr>
              <a:t>Find more latent risky factors and control condition to explore the relation with the heart disease (casual inference).</a:t>
            </a:r>
          </a:p>
          <a:p>
            <a:pPr marL="457200" indent="-457200">
              <a:lnSpc>
                <a:spcPct val="150000"/>
              </a:lnSpc>
              <a:buFont typeface="Wingdings" panose="05000000000000000000" pitchFamily="2" charset="2"/>
              <a:buChar char="Ø"/>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a:p>
            <a:pPr lvl="1">
              <a:lnSpc>
                <a:spcPct val="150000"/>
              </a:lnSpc>
            </a:pPr>
            <a:endParaRPr lang="en-US" altLang="zh-CN" sz="2800" dirty="0">
              <a:latin typeface="Dubai Medium" panose="020B0603030403030204" pitchFamily="34" charset="-78"/>
              <a:cs typeface="Dubai Medium" panose="020B0603030403030204" pitchFamily="34" charset="-78"/>
            </a:endParaRPr>
          </a:p>
          <a:p>
            <a:pPr>
              <a:lnSpc>
                <a:spcPct val="150000"/>
              </a:lnSpc>
            </a:pPr>
            <a:endParaRPr lang="en-US" altLang="zh-CN" sz="28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2412926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3133468" y="2414850"/>
            <a:ext cx="5925064" cy="841191"/>
          </a:xfrm>
        </p:spPr>
        <p:txBody>
          <a:bodyPr>
            <a:noAutofit/>
          </a:bodyPr>
          <a:lstStyle/>
          <a:p>
            <a:r>
              <a:rPr lang="en-US" altLang="zh-CN" sz="6600" dirty="0">
                <a:latin typeface="微软雅黑" panose="020B0503020204020204" pitchFamily="34" charset="-122"/>
                <a:ea typeface="微软雅黑" panose="020B0503020204020204" pitchFamily="34" charset="-122"/>
              </a:rPr>
              <a:t>THANK YOU</a:t>
            </a:r>
            <a:endParaRPr lang="zh-CN" altLang="en-US" sz="6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a:blip r:embed="rId2"/>
          <a:stretch>
            <a:fillRect/>
          </a:stretch>
        </p:blipFill>
        <p:spPr>
          <a:xfrm>
            <a:off x="-22104" y="4877075"/>
            <a:ext cx="12192000" cy="1980925"/>
          </a:xfrm>
          <a:prstGeom prst="rect">
            <a:avLst/>
          </a:prstGeom>
        </p:spPr>
      </p:pic>
      <p:pic>
        <p:nvPicPr>
          <p:cNvPr id="9" name="图片 8">
            <a:extLst>
              <a:ext uri="{FF2B5EF4-FFF2-40B4-BE49-F238E27FC236}">
                <a16:creationId xmlns:a16="http://schemas.microsoft.com/office/drawing/2014/main" id="{7C6668F9-3ADB-4018-A592-A7D80BB8BC3D}"/>
              </a:ext>
            </a:extLst>
          </p:cNvPr>
          <p:cNvPicPr>
            <a:picLocks noChangeAspect="1"/>
          </p:cNvPicPr>
          <p:nvPr/>
        </p:nvPicPr>
        <p:blipFill>
          <a:blip r:embed="rId3"/>
          <a:stretch>
            <a:fillRect/>
          </a:stretch>
        </p:blipFill>
        <p:spPr>
          <a:xfrm>
            <a:off x="-22104" y="5391540"/>
            <a:ext cx="5018936" cy="1334540"/>
          </a:xfrm>
          <a:prstGeom prst="rect">
            <a:avLst/>
          </a:prstGeom>
        </p:spPr>
      </p:pic>
      <p:pic>
        <p:nvPicPr>
          <p:cNvPr id="7" name="图片 6">
            <a:extLst>
              <a:ext uri="{FF2B5EF4-FFF2-40B4-BE49-F238E27FC236}">
                <a16:creationId xmlns:a16="http://schemas.microsoft.com/office/drawing/2014/main" id="{A59F2EF6-2D05-440C-AD10-95303C9A2071}"/>
              </a:ext>
            </a:extLst>
          </p:cNvPr>
          <p:cNvPicPr>
            <a:picLocks noChangeAspect="1"/>
          </p:cNvPicPr>
          <p:nvPr/>
        </p:nvPicPr>
        <p:blipFill rotWithShape="1">
          <a:blip r:embed="rId3"/>
          <a:srcRect l="13807"/>
          <a:stretch/>
        </p:blipFill>
        <p:spPr>
          <a:xfrm>
            <a:off x="4996832" y="5391540"/>
            <a:ext cx="4325964" cy="1334540"/>
          </a:xfrm>
          <a:prstGeom prst="rect">
            <a:avLst/>
          </a:prstGeom>
        </p:spPr>
      </p:pic>
      <p:pic>
        <p:nvPicPr>
          <p:cNvPr id="10" name="图片 9">
            <a:extLst>
              <a:ext uri="{FF2B5EF4-FFF2-40B4-BE49-F238E27FC236}">
                <a16:creationId xmlns:a16="http://schemas.microsoft.com/office/drawing/2014/main" id="{AB7A052F-6412-409E-84C9-21EA7B7DEA8B}"/>
              </a:ext>
            </a:extLst>
          </p:cNvPr>
          <p:cNvPicPr>
            <a:picLocks noChangeAspect="1"/>
          </p:cNvPicPr>
          <p:nvPr/>
        </p:nvPicPr>
        <p:blipFill rotWithShape="1">
          <a:blip r:embed="rId3"/>
          <a:srcRect l="11337" r="31759"/>
          <a:stretch/>
        </p:blipFill>
        <p:spPr>
          <a:xfrm flipH="1">
            <a:off x="9322796" y="5391540"/>
            <a:ext cx="2855952" cy="1334540"/>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4"/>
          <a:stretch>
            <a:fillRect/>
          </a:stretch>
        </p:blipFill>
        <p:spPr>
          <a:xfrm>
            <a:off x="455208" y="401319"/>
            <a:ext cx="2358781" cy="579748"/>
          </a:xfrm>
          <a:prstGeom prst="rect">
            <a:avLst/>
          </a:prstGeom>
        </p:spPr>
      </p:pic>
      <p:pic>
        <p:nvPicPr>
          <p:cNvPr id="13" name="图片 12">
            <a:extLst>
              <a:ext uri="{FF2B5EF4-FFF2-40B4-BE49-F238E27FC236}">
                <a16:creationId xmlns:a16="http://schemas.microsoft.com/office/drawing/2014/main" id="{C59ABA90-D40B-494C-952F-2E81531F8447}"/>
              </a:ext>
            </a:extLst>
          </p:cNvPr>
          <p:cNvPicPr>
            <a:picLocks noChangeAspect="1"/>
          </p:cNvPicPr>
          <p:nvPr/>
        </p:nvPicPr>
        <p:blipFill rotWithShape="1">
          <a:blip r:embed="rId2"/>
          <a:srcRect t="88348" r="72886"/>
          <a:stretch/>
        </p:blipFill>
        <p:spPr>
          <a:xfrm>
            <a:off x="3517535" y="3199771"/>
            <a:ext cx="5131167" cy="198788"/>
          </a:xfrm>
          <a:prstGeom prst="rect">
            <a:avLst/>
          </a:prstGeom>
        </p:spPr>
      </p:pic>
      <p:sp>
        <p:nvSpPr>
          <p:cNvPr id="14" name="标题 1">
            <a:extLst>
              <a:ext uri="{FF2B5EF4-FFF2-40B4-BE49-F238E27FC236}">
                <a16:creationId xmlns:a16="http://schemas.microsoft.com/office/drawing/2014/main" id="{4B6D3D59-92EB-4184-B3BB-CC6B84AD50A5}"/>
              </a:ext>
            </a:extLst>
          </p:cNvPr>
          <p:cNvSpPr txBox="1">
            <a:spLocks/>
          </p:cNvSpPr>
          <p:nvPr/>
        </p:nvSpPr>
        <p:spPr>
          <a:xfrm>
            <a:off x="3133468" y="3199771"/>
            <a:ext cx="5925064" cy="8411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56817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Background</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8E1BC03A-1F02-4A1B-9A20-7719FB7E854E}"/>
              </a:ext>
            </a:extLst>
          </p:cNvPr>
          <p:cNvSpPr txBox="1"/>
          <p:nvPr/>
        </p:nvSpPr>
        <p:spPr>
          <a:xfrm>
            <a:off x="394239" y="1392203"/>
            <a:ext cx="10936369" cy="4278094"/>
          </a:xfrm>
          <a:prstGeom prst="rect">
            <a:avLst/>
          </a:prstGeom>
          <a:noFill/>
        </p:spPr>
        <p:txBody>
          <a:bodyPr wrap="square" rtlCol="0">
            <a:spAutoFit/>
          </a:bodyPr>
          <a:lstStyle/>
          <a:p>
            <a:r>
              <a:rPr lang="en-US" altLang="zh-CN" sz="2400" dirty="0">
                <a:latin typeface="Apple"/>
              </a:rPr>
              <a:t>The term "</a:t>
            </a:r>
            <a:r>
              <a:rPr lang="en-US" altLang="zh-CN" sz="2400" b="1" dirty="0">
                <a:latin typeface="Apple"/>
              </a:rPr>
              <a:t>heart disease</a:t>
            </a:r>
            <a:r>
              <a:rPr lang="en-US" altLang="zh-CN" sz="2400" dirty="0">
                <a:latin typeface="Apple"/>
              </a:rPr>
              <a:t>" is often used interchangeably with the term "</a:t>
            </a:r>
            <a:r>
              <a:rPr lang="en-US" altLang="zh-CN" sz="2400" b="1" dirty="0">
                <a:latin typeface="Apple"/>
              </a:rPr>
              <a:t>cardiovascular disease</a:t>
            </a:r>
            <a:r>
              <a:rPr lang="en-US" altLang="zh-CN" sz="2400" dirty="0">
                <a:latin typeface="Apple"/>
              </a:rPr>
              <a:t>." </a:t>
            </a:r>
            <a:r>
              <a:rPr lang="en-US" altLang="zh-CN" sz="2400" b="1" dirty="0">
                <a:latin typeface="Apple"/>
              </a:rPr>
              <a:t>Cardiovascular disease</a:t>
            </a:r>
            <a:r>
              <a:rPr lang="en-US" altLang="zh-CN" sz="2400" dirty="0">
                <a:latin typeface="Apple"/>
              </a:rPr>
              <a:t> generally refers to </a:t>
            </a:r>
            <a:r>
              <a:rPr lang="en-US" altLang="zh-CN" sz="2400" b="1" dirty="0">
                <a:latin typeface="Apple"/>
              </a:rPr>
              <a:t>conditions</a:t>
            </a:r>
            <a:r>
              <a:rPr lang="en-US" altLang="zh-CN" sz="2400" dirty="0">
                <a:latin typeface="Apple"/>
              </a:rPr>
              <a:t> that involve narrowed or blocked blood vessels that can lead to a </a:t>
            </a:r>
            <a:r>
              <a:rPr lang="en-US" altLang="zh-CN" sz="2400" b="1" dirty="0">
                <a:latin typeface="Apple"/>
              </a:rPr>
              <a:t>heart attack</a:t>
            </a:r>
            <a:r>
              <a:rPr lang="en-US" altLang="zh-CN" sz="2400" dirty="0">
                <a:latin typeface="Apple"/>
              </a:rPr>
              <a:t>, chest pain (angina) or stroke.</a:t>
            </a:r>
          </a:p>
          <a:p>
            <a:endParaRPr lang="en-US" altLang="zh-CN" sz="3200" dirty="0">
              <a:latin typeface="Apple"/>
              <a:ea typeface="微软雅黑" panose="020B0503020204020204" pitchFamily="34" charset="-122"/>
            </a:endParaRPr>
          </a:p>
          <a:p>
            <a:r>
              <a:rPr lang="en-US" altLang="zh-CN" sz="2400" dirty="0">
                <a:latin typeface="Apple"/>
                <a:ea typeface="微软雅黑" panose="020B0503020204020204" pitchFamily="34" charset="-122"/>
              </a:rPr>
              <a:t>There are some types of heart disease such as:</a:t>
            </a:r>
          </a:p>
          <a:p>
            <a:r>
              <a:rPr lang="en-US" altLang="zh-CN" sz="2400" dirty="0">
                <a:latin typeface="Apple"/>
              </a:rPr>
              <a:t>Arrhythmia(</a:t>
            </a:r>
            <a:r>
              <a:rPr lang="zh-CN" altLang="en-US" sz="2400" dirty="0">
                <a:latin typeface="Apple"/>
              </a:rPr>
              <a:t>心律失常）</a:t>
            </a:r>
            <a:r>
              <a:rPr lang="en-US" altLang="zh-CN" sz="2400" dirty="0">
                <a:latin typeface="Apple"/>
              </a:rPr>
              <a:t>. An arrhythmia is a heart rhythm abnormality.</a:t>
            </a:r>
          </a:p>
          <a:p>
            <a:r>
              <a:rPr lang="en-US" altLang="zh-CN" sz="2400" dirty="0">
                <a:latin typeface="Apple"/>
              </a:rPr>
              <a:t>Atherosclerosis</a:t>
            </a:r>
            <a:r>
              <a:rPr lang="zh-CN" altLang="en-US" sz="2400" dirty="0">
                <a:latin typeface="Apple"/>
              </a:rPr>
              <a:t>（动脉粥样硬化）</a:t>
            </a:r>
            <a:r>
              <a:rPr lang="en-US" altLang="zh-CN" sz="2400" dirty="0">
                <a:latin typeface="Apple"/>
              </a:rPr>
              <a:t>. Atherosclerosis is a hardening of the arteries.</a:t>
            </a:r>
          </a:p>
          <a:p>
            <a:r>
              <a:rPr lang="en-US" altLang="zh-CN" sz="2400" dirty="0">
                <a:latin typeface="Apple"/>
              </a:rPr>
              <a:t>Cardiomyopathy</a:t>
            </a:r>
            <a:r>
              <a:rPr lang="zh-CN" altLang="en-US" sz="2400" dirty="0">
                <a:latin typeface="Apple"/>
              </a:rPr>
              <a:t>（心肌病）</a:t>
            </a:r>
            <a:r>
              <a:rPr lang="en-US" altLang="zh-CN" sz="2400" dirty="0">
                <a:latin typeface="Apple"/>
              </a:rPr>
              <a:t>. ...</a:t>
            </a:r>
          </a:p>
          <a:p>
            <a:r>
              <a:rPr lang="en-US" altLang="zh-CN" sz="2400" dirty="0">
                <a:latin typeface="Apple"/>
              </a:rPr>
              <a:t>Congenital heart defects</a:t>
            </a:r>
            <a:r>
              <a:rPr lang="zh-CN" altLang="en-US" sz="2400" dirty="0">
                <a:latin typeface="Apple"/>
              </a:rPr>
              <a:t>（先天性心脏缺陷）</a:t>
            </a:r>
            <a:r>
              <a:rPr lang="en-US" altLang="zh-CN" sz="2400" dirty="0">
                <a:latin typeface="Apple"/>
              </a:rPr>
              <a:t>. ...</a:t>
            </a:r>
          </a:p>
          <a:p>
            <a:r>
              <a:rPr lang="en-US" altLang="zh-CN" sz="2400" dirty="0">
                <a:latin typeface="Apple"/>
              </a:rPr>
              <a:t>Coronary artery disease (</a:t>
            </a:r>
            <a:r>
              <a:rPr lang="zh-CN" altLang="en-US" sz="2400" dirty="0">
                <a:latin typeface="Apple"/>
              </a:rPr>
              <a:t>冠状动脉疾病</a:t>
            </a:r>
            <a:r>
              <a:rPr lang="en-US" altLang="zh-CN" sz="2400" dirty="0">
                <a:latin typeface="Apple"/>
              </a:rPr>
              <a:t>). ...</a:t>
            </a:r>
          </a:p>
          <a:p>
            <a:r>
              <a:rPr lang="en-US" altLang="zh-CN" sz="2400" dirty="0">
                <a:latin typeface="Apple"/>
              </a:rPr>
              <a:t>Heart infections</a:t>
            </a:r>
            <a:r>
              <a:rPr lang="zh-CN" altLang="en-US" sz="2400" dirty="0">
                <a:latin typeface="Apple"/>
              </a:rPr>
              <a:t>（心脏感染）</a:t>
            </a:r>
            <a:r>
              <a:rPr lang="en-US" altLang="zh-CN" sz="2400" dirty="0">
                <a:latin typeface="Apple"/>
              </a:rPr>
              <a:t>.</a:t>
            </a:r>
          </a:p>
        </p:txBody>
      </p:sp>
    </p:spTree>
    <p:extLst>
      <p:ext uri="{BB962C8B-B14F-4D97-AF65-F5344CB8AC3E}">
        <p14:creationId xmlns:p14="http://schemas.microsoft.com/office/powerpoint/2010/main" val="8371206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Background</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4" name="文本框 3">
            <a:extLst>
              <a:ext uri="{FF2B5EF4-FFF2-40B4-BE49-F238E27FC236}">
                <a16:creationId xmlns:a16="http://schemas.microsoft.com/office/drawing/2014/main" id="{8E1BC03A-1F02-4A1B-9A20-7719FB7E854E}"/>
              </a:ext>
            </a:extLst>
          </p:cNvPr>
          <p:cNvSpPr txBox="1"/>
          <p:nvPr/>
        </p:nvSpPr>
        <p:spPr>
          <a:xfrm>
            <a:off x="394239" y="1392203"/>
            <a:ext cx="10936369" cy="4062651"/>
          </a:xfrm>
          <a:prstGeom prst="rect">
            <a:avLst/>
          </a:prstGeom>
          <a:noFill/>
        </p:spPr>
        <p:txBody>
          <a:bodyPr wrap="square" rtlCol="0">
            <a:spAutoFit/>
          </a:bodyPr>
          <a:lstStyle/>
          <a:p>
            <a:r>
              <a:rPr lang="en-US" altLang="zh-CN" sz="2400" dirty="0">
                <a:latin typeface="Apple"/>
                <a:ea typeface="微软雅黑" panose="020B0503020204020204" pitchFamily="34" charset="-122"/>
              </a:rPr>
              <a:t>HOWEVER!</a:t>
            </a:r>
          </a:p>
          <a:p>
            <a:r>
              <a:rPr lang="en-US" altLang="zh-CN" sz="2400" dirty="0">
                <a:latin typeface="Apple"/>
                <a:ea typeface="微软雅黑" panose="020B0503020204020204" pitchFamily="34" charset="-122"/>
              </a:rPr>
              <a:t>The cumulative death of COVID-19 is 1,725,959</a:t>
            </a:r>
          </a:p>
          <a:p>
            <a:endParaRPr lang="en-US" altLang="zh-CN" sz="2400" dirty="0">
              <a:latin typeface="Apple"/>
              <a:ea typeface="微软雅黑" panose="020B0503020204020204" pitchFamily="34" charset="-122"/>
            </a:endParaRPr>
          </a:p>
          <a:p>
            <a:r>
              <a:rPr lang="en-US" altLang="zh-CN" sz="2400" dirty="0">
                <a:latin typeface="Apple"/>
                <a:ea typeface="微软雅黑" panose="020B0503020204020204" pitchFamily="34" charset="-122"/>
              </a:rPr>
              <a:t>But every year people die of heart disease are </a:t>
            </a:r>
            <a:r>
              <a:rPr lang="en-US" altLang="zh-CN" sz="2400" dirty="0">
                <a:solidFill>
                  <a:srgbClr val="FF0000"/>
                </a:solidFill>
                <a:latin typeface="Apple"/>
                <a:ea typeface="微软雅黑" panose="020B0503020204020204" pitchFamily="34" charset="-122"/>
              </a:rPr>
              <a:t>17,300,000</a:t>
            </a:r>
            <a:r>
              <a:rPr lang="en-US" altLang="zh-CN" sz="2400" dirty="0">
                <a:latin typeface="Apple"/>
                <a:ea typeface="微软雅黑" panose="020B0503020204020204" pitchFamily="34" charset="-122"/>
              </a:rPr>
              <a:t>, taken </a:t>
            </a:r>
            <a:r>
              <a:rPr lang="en-US" altLang="zh-CN" sz="2400" dirty="0">
                <a:solidFill>
                  <a:srgbClr val="FF0000"/>
                </a:solidFill>
                <a:latin typeface="Apple"/>
                <a:ea typeface="微软雅黑" panose="020B0503020204020204" pitchFamily="34" charset="-122"/>
              </a:rPr>
              <a:t>30%</a:t>
            </a:r>
            <a:r>
              <a:rPr lang="en-US" altLang="zh-CN" sz="2400" dirty="0">
                <a:latin typeface="Apple"/>
                <a:ea typeface="微软雅黑" panose="020B0503020204020204" pitchFamily="34" charset="-122"/>
              </a:rPr>
              <a:t> of the total death number. </a:t>
            </a:r>
          </a:p>
          <a:p>
            <a:endParaRPr lang="en-US" altLang="zh-CN" sz="2400" dirty="0">
              <a:latin typeface="Apple"/>
              <a:ea typeface="微软雅黑" panose="020B0503020204020204" pitchFamily="34" charset="-122"/>
            </a:endParaRPr>
          </a:p>
          <a:p>
            <a:r>
              <a:rPr lang="en-US" altLang="zh-CN" sz="2400" dirty="0">
                <a:latin typeface="Apple"/>
                <a:ea typeface="微软雅黑" panose="020B0503020204020204" pitchFamily="34" charset="-122"/>
              </a:rPr>
              <a:t>In China, </a:t>
            </a:r>
            <a:r>
              <a:rPr lang="en-US" altLang="zh-CN" sz="2400" dirty="0">
                <a:solidFill>
                  <a:srgbClr val="FF0000"/>
                </a:solidFill>
                <a:latin typeface="Apple"/>
                <a:ea typeface="微软雅黑" panose="020B0503020204020204" pitchFamily="34" charset="-122"/>
              </a:rPr>
              <a:t>3 people</a:t>
            </a:r>
            <a:r>
              <a:rPr lang="en-US" altLang="zh-CN" sz="2400" dirty="0">
                <a:latin typeface="Apple"/>
                <a:ea typeface="微软雅黑" panose="020B0503020204020204" pitchFamily="34" charset="-122"/>
              </a:rPr>
              <a:t> die of heart disease </a:t>
            </a:r>
            <a:r>
              <a:rPr lang="en-US" altLang="zh-CN" sz="2400" dirty="0">
                <a:solidFill>
                  <a:srgbClr val="FF0000"/>
                </a:solidFill>
                <a:latin typeface="Apple"/>
                <a:ea typeface="微软雅黑" panose="020B0503020204020204" pitchFamily="34" charset="-122"/>
              </a:rPr>
              <a:t>every single minute</a:t>
            </a:r>
            <a:r>
              <a:rPr lang="en-US" altLang="zh-CN" sz="2400" dirty="0">
                <a:latin typeface="Apple"/>
                <a:ea typeface="微软雅黑" panose="020B0503020204020204" pitchFamily="34" charset="-122"/>
              </a:rPr>
              <a:t>. </a:t>
            </a:r>
          </a:p>
          <a:p>
            <a:r>
              <a:rPr lang="en-US" altLang="zh-CN" sz="2400" dirty="0">
                <a:latin typeface="Apple"/>
                <a:ea typeface="微软雅黑" panose="020B0503020204020204" pitchFamily="34" charset="-122"/>
              </a:rPr>
              <a:t>And most of the undergraduate die of heart arrest(</a:t>
            </a:r>
            <a:r>
              <a:rPr lang="zh-CN" altLang="en-US" sz="2400" dirty="0">
                <a:latin typeface="Apple"/>
                <a:ea typeface="微软雅黑" panose="020B0503020204020204" pitchFamily="34" charset="-122"/>
              </a:rPr>
              <a:t>心脏骤停）</a:t>
            </a:r>
            <a:r>
              <a:rPr lang="en-US" altLang="zh-CN" sz="2400" dirty="0">
                <a:latin typeface="Apple"/>
                <a:ea typeface="微软雅黑" panose="020B0503020204020204" pitchFamily="34" charset="-122"/>
              </a:rPr>
              <a:t>.</a:t>
            </a:r>
          </a:p>
          <a:p>
            <a:r>
              <a:rPr lang="en-US" altLang="zh-CN" dirty="0">
                <a:latin typeface="Apple"/>
              </a:rPr>
              <a:t> </a:t>
            </a:r>
            <a:endParaRPr lang="en-US" altLang="zh-CN" sz="2400" dirty="0">
              <a:latin typeface="Apple"/>
              <a:ea typeface="微软雅黑" panose="020B0503020204020204" pitchFamily="34" charset="-122"/>
            </a:endParaRPr>
          </a:p>
          <a:p>
            <a:r>
              <a:rPr lang="en-US" altLang="zh-CN" sz="2400" dirty="0">
                <a:latin typeface="Apple"/>
                <a:ea typeface="微软雅黑" panose="020B0503020204020204" pitchFamily="34" charset="-122"/>
              </a:rPr>
              <a:t>So it makes sense for us to pick this data, during our process we hope to give you some idea of the factors that are associated with heart disease and how to prevent it. </a:t>
            </a:r>
            <a:endParaRPr lang="zh-CN" altLang="en-US" sz="2400" dirty="0">
              <a:latin typeface="Apple"/>
              <a:ea typeface="微软雅黑" panose="020B0503020204020204" pitchFamily="34" charset="-122"/>
            </a:endParaRPr>
          </a:p>
        </p:txBody>
      </p:sp>
      <p:pic>
        <p:nvPicPr>
          <p:cNvPr id="12" name="Picture 2" descr="心脏_手绘心脏【高清图标元素png素材】-90设计">
            <a:extLst>
              <a:ext uri="{FF2B5EF4-FFF2-40B4-BE49-F238E27FC236}">
                <a16:creationId xmlns:a16="http://schemas.microsoft.com/office/drawing/2014/main" id="{522F1891-E931-46F8-A27C-2FE591AC5D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1870" y="435542"/>
            <a:ext cx="2287620" cy="228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6586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fade">
                                      <p:cBhvr>
                                        <p:cTn id="2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018D93-9EB0-4C58-BD96-B84AA44ECA11}"/>
              </a:ext>
            </a:extLst>
          </p:cNvPr>
          <p:cNvSpPr txBox="1"/>
          <p:nvPr/>
        </p:nvSpPr>
        <p:spPr>
          <a:xfrm>
            <a:off x="-830363" y="569041"/>
            <a:ext cx="9556952" cy="2400657"/>
          </a:xfrm>
          <a:prstGeom prst="rect">
            <a:avLst/>
          </a:prstGeom>
          <a:noFill/>
        </p:spPr>
        <p:txBody>
          <a:bodyPr wrap="square" rtlCol="0">
            <a:spAutoFit/>
          </a:bodyPr>
          <a:lstStyle/>
          <a:p>
            <a:pPr algn="ctr"/>
            <a:r>
              <a:rPr lang="en-US" altLang="zh-CN" sz="15000" dirty="0">
                <a:solidFill>
                  <a:schemeClr val="accent2"/>
                </a:solidFill>
                <a:latin typeface="Times New Roman" panose="02020603050405020304" charset="0"/>
                <a:ea typeface="Times New Roman" panose="02020603050405020304" charset="0"/>
                <a:cs typeface="Times New Roman" panose="02020603050405020304" charset="0"/>
              </a:rPr>
              <a:t>PART II</a:t>
            </a:r>
            <a:endParaRPr lang="zh-CN" altLang="en-US" sz="15000" dirty="0">
              <a:solidFill>
                <a:schemeClr val="accent2"/>
              </a:solidFill>
              <a:latin typeface="Times New Roman" panose="02020603050405020304" charset="0"/>
              <a:ea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6036ED91-7A4C-437C-B73B-C39067E017CA}"/>
              </a:ext>
            </a:extLst>
          </p:cNvPr>
          <p:cNvSpPr txBox="1"/>
          <p:nvPr/>
        </p:nvSpPr>
        <p:spPr>
          <a:xfrm>
            <a:off x="1197281" y="3429000"/>
            <a:ext cx="5501664" cy="1754326"/>
          </a:xfrm>
          <a:prstGeom prst="rect">
            <a:avLst/>
          </a:prstGeom>
          <a:noFill/>
        </p:spPr>
        <p:txBody>
          <a:bodyPr wrap="square" rtlCol="0">
            <a:spAutoFit/>
          </a:bodyPr>
          <a:lstStyle/>
          <a:p>
            <a:pPr algn="ctr"/>
            <a:r>
              <a:rPr lang="en-US" altLang="zh-CN" sz="3600" dirty="0">
                <a:solidFill>
                  <a:schemeClr val="accent2"/>
                </a:solidFill>
                <a:latin typeface="微软雅黑" panose="020B0503020204020204" pitchFamily="34" charset="-122"/>
                <a:ea typeface="微软雅黑" panose="020B0503020204020204" pitchFamily="34" charset="-122"/>
                <a:cs typeface="Times New Roman" panose="02020603050405020304" charset="0"/>
              </a:rPr>
              <a:t>Solution Process</a:t>
            </a:r>
            <a:endParaRPr lang="zh-CN" altLang="en-US" sz="3600" dirty="0">
              <a:solidFill>
                <a:schemeClr val="accent2"/>
              </a:solidFill>
              <a:latin typeface="微软雅黑" panose="020B0503020204020204" pitchFamily="34" charset="-122"/>
              <a:ea typeface="微软雅黑" panose="020B0503020204020204" pitchFamily="34" charset="-122"/>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endParaRPr lang="zh-CN" altLang="en-US" sz="2400" dirty="0">
              <a:latin typeface="Times New Roman" panose="02020603050405020304" charset="0"/>
              <a:ea typeface="Times New Roman" panose="02020603050405020304" charset="0"/>
              <a:cs typeface="Times New Roman" panose="02020603050405020304" charset="0"/>
            </a:endParaRPr>
          </a:p>
          <a:p>
            <a:pPr algn="dist"/>
            <a:endParaRPr lang="zh-CN" altLang="en-US" sz="2400" dirty="0">
              <a:latin typeface="Times New Roman" panose="02020603050405020304" charset="0"/>
              <a:ea typeface="Times New Roman" panose="02020603050405020304" charset="0"/>
              <a:cs typeface="Times New Roman" panose="02020603050405020304" charset="0"/>
            </a:endParaRPr>
          </a:p>
        </p:txBody>
      </p:sp>
      <p:pic>
        <p:nvPicPr>
          <p:cNvPr id="2050" name="Picture 2" descr="See the source image">
            <a:extLst>
              <a:ext uri="{FF2B5EF4-FFF2-40B4-BE49-F238E27FC236}">
                <a16:creationId xmlns:a16="http://schemas.microsoft.com/office/drawing/2014/main" id="{600D129F-EA20-4016-96CF-4DF43709E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25" y="4538663"/>
            <a:ext cx="451485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241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95784"/>
            <a:ext cx="9144000" cy="579749"/>
          </a:xfrm>
        </p:spPr>
        <p:txBody>
          <a:bodyPr>
            <a:normAutofit fontScale="90000"/>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Analyze Data</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0"/>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graphicFrame>
        <p:nvGraphicFramePr>
          <p:cNvPr id="14" name="表格 13">
            <a:extLst>
              <a:ext uri="{FF2B5EF4-FFF2-40B4-BE49-F238E27FC236}">
                <a16:creationId xmlns:a16="http://schemas.microsoft.com/office/drawing/2014/main" id="{CBD13A8C-18DA-4E9E-93CC-71069E1865AF}"/>
              </a:ext>
            </a:extLst>
          </p:cNvPr>
          <p:cNvGraphicFramePr>
            <a:graphicFrameLocks noGrp="1"/>
          </p:cNvGraphicFramePr>
          <p:nvPr>
            <p:extLst>
              <p:ext uri="{D42A27DB-BD31-4B8C-83A1-F6EECF244321}">
                <p14:modId xmlns:p14="http://schemas.microsoft.com/office/powerpoint/2010/main" val="2335820643"/>
              </p:ext>
            </p:extLst>
          </p:nvPr>
        </p:nvGraphicFramePr>
        <p:xfrm>
          <a:off x="1012135" y="1189526"/>
          <a:ext cx="9557420" cy="4997098"/>
        </p:xfrm>
        <a:graphic>
          <a:graphicData uri="http://schemas.openxmlformats.org/drawingml/2006/table">
            <a:tbl>
              <a:tblPr firstRow="1" firstCol="1" bandRow="1">
                <a:tableStyleId>{F5AB1C69-6EDB-4FF4-983F-18BD219EF322}</a:tableStyleId>
              </a:tblPr>
              <a:tblGrid>
                <a:gridCol w="2444829">
                  <a:extLst>
                    <a:ext uri="{9D8B030D-6E8A-4147-A177-3AD203B41FA5}">
                      <a16:colId xmlns:a16="http://schemas.microsoft.com/office/drawing/2014/main" val="883352018"/>
                    </a:ext>
                  </a:extLst>
                </a:gridCol>
                <a:gridCol w="5704905">
                  <a:extLst>
                    <a:ext uri="{9D8B030D-6E8A-4147-A177-3AD203B41FA5}">
                      <a16:colId xmlns:a16="http://schemas.microsoft.com/office/drawing/2014/main" val="1866342656"/>
                    </a:ext>
                  </a:extLst>
                </a:gridCol>
                <a:gridCol w="1407686">
                  <a:extLst>
                    <a:ext uri="{9D8B030D-6E8A-4147-A177-3AD203B41FA5}">
                      <a16:colId xmlns:a16="http://schemas.microsoft.com/office/drawing/2014/main" val="593472585"/>
                    </a:ext>
                  </a:extLst>
                </a:gridCol>
              </a:tblGrid>
              <a:tr h="174899">
                <a:tc>
                  <a:txBody>
                    <a:bodyPr/>
                    <a:lstStyle/>
                    <a:p>
                      <a:pPr>
                        <a:lnSpc>
                          <a:spcPct val="150000"/>
                        </a:lnSpc>
                      </a:pPr>
                      <a:r>
                        <a:rPr lang="en-US" sz="1400" dirty="0">
                          <a:effectLst/>
                          <a:latin typeface="Apple"/>
                        </a:rPr>
                        <a:t>Predictors</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gridSpan="2">
                  <a:txBody>
                    <a:bodyPr/>
                    <a:lstStyle/>
                    <a:p>
                      <a:pPr>
                        <a:lnSpc>
                          <a:spcPct val="150000"/>
                        </a:lnSpc>
                      </a:pPr>
                      <a:r>
                        <a:rPr lang="en-US" sz="1400" dirty="0">
                          <a:effectLst/>
                          <a:latin typeface="Apple"/>
                        </a:rPr>
                        <a:t>Explanation</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hMerge="1">
                  <a:txBody>
                    <a:bodyPr/>
                    <a:lstStyle/>
                    <a:p>
                      <a:endParaRPr lang="zh-CN" altLang="en-US"/>
                    </a:p>
                  </a:txBody>
                  <a:tcPr/>
                </a:tc>
                <a:extLst>
                  <a:ext uri="{0D108BD9-81ED-4DB2-BD59-A6C34878D82A}">
                    <a16:rowId xmlns:a16="http://schemas.microsoft.com/office/drawing/2014/main" val="577222598"/>
                  </a:ext>
                </a:extLst>
              </a:tr>
              <a:tr h="312001">
                <a:tc>
                  <a:txBody>
                    <a:bodyPr/>
                    <a:lstStyle/>
                    <a:p>
                      <a:pPr>
                        <a:lnSpc>
                          <a:spcPct val="150000"/>
                        </a:lnSpc>
                      </a:pPr>
                      <a:r>
                        <a:rPr lang="en-US" sz="1400">
                          <a:effectLst/>
                          <a:latin typeface="Apple"/>
                        </a:rPr>
                        <a:t>Age</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The person’s age in years</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int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2303547198"/>
                  </a:ext>
                </a:extLst>
              </a:tr>
              <a:tr h="312070">
                <a:tc>
                  <a:txBody>
                    <a:bodyPr/>
                    <a:lstStyle/>
                    <a:p>
                      <a:pPr>
                        <a:lnSpc>
                          <a:spcPct val="150000"/>
                        </a:lnSpc>
                      </a:pPr>
                      <a:r>
                        <a:rPr lang="en-US" sz="1400" dirty="0">
                          <a:effectLst/>
                          <a:latin typeface="Apple"/>
                        </a:rPr>
                        <a:t>Sex</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The person’s sex </a:t>
                      </a:r>
                      <a:endParaRPr lang="zh-CN" sz="1400" dirty="0">
                        <a:effectLst/>
                        <a:latin typeface="Apple"/>
                      </a:endParaRPr>
                    </a:p>
                  </a:txBody>
                  <a:tcPr marL="17071" marR="17071" marT="0" marB="0"/>
                </a:tc>
                <a:tc>
                  <a:txBody>
                    <a:bodyPr/>
                    <a:lstStyle/>
                    <a:p>
                      <a:pPr>
                        <a:lnSpc>
                          <a:spcPct val="150000"/>
                        </a:lnSpc>
                      </a:pPr>
                      <a:r>
                        <a:rPr lang="en-US" sz="1400">
                          <a:effectLst/>
                          <a:latin typeface="Apple"/>
                        </a:rPr>
                        <a:t>cat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3538115336"/>
                  </a:ext>
                </a:extLst>
              </a:tr>
              <a:tr h="333476">
                <a:tc>
                  <a:txBody>
                    <a:bodyPr/>
                    <a:lstStyle/>
                    <a:p>
                      <a:pPr>
                        <a:lnSpc>
                          <a:spcPct val="150000"/>
                        </a:lnSpc>
                      </a:pPr>
                      <a:r>
                        <a:rPr lang="en-US" sz="1400">
                          <a:effectLst/>
                          <a:latin typeface="Apple"/>
                        </a:rPr>
                        <a:t>Chest-pain type</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The chest pain experienced (0-3)</a:t>
                      </a:r>
                      <a:endParaRPr lang="zh-CN" sz="1400" dirty="0">
                        <a:effectLst/>
                        <a:latin typeface="Apple"/>
                      </a:endParaRPr>
                    </a:p>
                  </a:txBody>
                  <a:tcPr marL="17071" marR="17071" marT="0" marB="0"/>
                </a:tc>
                <a:tc>
                  <a:txBody>
                    <a:bodyPr/>
                    <a:lstStyle/>
                    <a:p>
                      <a:pPr>
                        <a:lnSpc>
                          <a:spcPct val="150000"/>
                        </a:lnSpc>
                      </a:pPr>
                      <a:r>
                        <a:rPr lang="en-US" sz="1400">
                          <a:effectLst/>
                          <a:latin typeface="Apple"/>
                        </a:rPr>
                        <a:t>int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948484605"/>
                  </a:ext>
                </a:extLst>
              </a:tr>
              <a:tr h="312001">
                <a:tc>
                  <a:txBody>
                    <a:bodyPr/>
                    <a:lstStyle/>
                    <a:p>
                      <a:pPr>
                        <a:lnSpc>
                          <a:spcPct val="150000"/>
                        </a:lnSpc>
                      </a:pPr>
                      <a:r>
                        <a:rPr lang="en-US" sz="1400">
                          <a:effectLst/>
                          <a:latin typeface="Apple"/>
                        </a:rPr>
                        <a:t>Resting Blood Pressure</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Displays the resting blood pressure value of an individual in mmHg (unit)</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con</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3995606986"/>
                  </a:ext>
                </a:extLst>
              </a:tr>
              <a:tr h="312001">
                <a:tc>
                  <a:txBody>
                    <a:bodyPr/>
                    <a:lstStyle/>
                    <a:p>
                      <a:pPr>
                        <a:lnSpc>
                          <a:spcPct val="150000"/>
                        </a:lnSpc>
                      </a:pPr>
                      <a:r>
                        <a:rPr lang="en-US" sz="1400">
                          <a:effectLst/>
                          <a:latin typeface="Apple"/>
                        </a:rPr>
                        <a:t>Serum Cholesterol</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displays the serum cholesterol in mg/dl (unit)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con</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1443959709"/>
                  </a:ext>
                </a:extLst>
              </a:tr>
              <a:tr h="327054">
                <a:tc>
                  <a:txBody>
                    <a:bodyPr/>
                    <a:lstStyle/>
                    <a:p>
                      <a:pPr>
                        <a:lnSpc>
                          <a:spcPct val="150000"/>
                        </a:lnSpc>
                      </a:pPr>
                      <a:r>
                        <a:rPr lang="en-US" sz="1400">
                          <a:effectLst/>
                          <a:latin typeface="Apple"/>
                        </a:rPr>
                        <a:t>Fasting Blood Sugar</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compares the fasting blood sugar value of an individual with 120mg/dl.</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cat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3027276291"/>
                  </a:ext>
                </a:extLst>
              </a:tr>
              <a:tr h="334499">
                <a:tc>
                  <a:txBody>
                    <a:bodyPr/>
                    <a:lstStyle/>
                    <a:p>
                      <a:pPr>
                        <a:lnSpc>
                          <a:spcPct val="150000"/>
                        </a:lnSpc>
                      </a:pPr>
                      <a:r>
                        <a:rPr lang="en-US" sz="1400">
                          <a:effectLst/>
                          <a:latin typeface="Apple"/>
                        </a:rPr>
                        <a:t>Resting ECG</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displays resting electrocardiographic results </a:t>
                      </a:r>
                      <a:endParaRPr lang="zh-CN" sz="1400" dirty="0">
                        <a:effectLst/>
                        <a:latin typeface="Apple"/>
                      </a:endParaRPr>
                    </a:p>
                  </a:txBody>
                  <a:tcPr marL="17071" marR="17071" marT="0" marB="0"/>
                </a:tc>
                <a:tc>
                  <a:txBody>
                    <a:bodyPr/>
                    <a:lstStyle/>
                    <a:p>
                      <a:pPr>
                        <a:lnSpc>
                          <a:spcPct val="150000"/>
                        </a:lnSpc>
                      </a:pPr>
                      <a:r>
                        <a:rPr lang="en-US" sz="1400">
                          <a:effectLst/>
                          <a:latin typeface="Apple"/>
                        </a:rPr>
                        <a:t>Int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6359667"/>
                  </a:ext>
                </a:extLst>
              </a:tr>
              <a:tr h="312001">
                <a:tc>
                  <a:txBody>
                    <a:bodyPr/>
                    <a:lstStyle/>
                    <a:p>
                      <a:pPr>
                        <a:lnSpc>
                          <a:spcPct val="150000"/>
                        </a:lnSpc>
                      </a:pPr>
                      <a:r>
                        <a:rPr lang="en-US" sz="1400">
                          <a:effectLst/>
                          <a:latin typeface="Apple"/>
                        </a:rPr>
                        <a:t>Max heart rate achieved</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The person’s maximum heart rate achieved</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con</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1535260652"/>
                  </a:ext>
                </a:extLst>
              </a:tr>
              <a:tr h="273477">
                <a:tc>
                  <a:txBody>
                    <a:bodyPr/>
                    <a:lstStyle/>
                    <a:p>
                      <a:pPr>
                        <a:lnSpc>
                          <a:spcPct val="150000"/>
                        </a:lnSpc>
                      </a:pPr>
                      <a:r>
                        <a:rPr lang="en-US" sz="1400">
                          <a:effectLst/>
                          <a:latin typeface="Apple"/>
                        </a:rPr>
                        <a:t>Exercise induced angina</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gn="l"/>
                      <a:r>
                        <a:rPr lang="en-US" altLang="zh-CN" sz="1400" kern="1200" dirty="0">
                          <a:solidFill>
                            <a:schemeClr val="dk1"/>
                          </a:solidFill>
                          <a:effectLst/>
                          <a:latin typeface="Apple"/>
                          <a:ea typeface="+mn-ea"/>
                          <a:cs typeface="+mn-cs"/>
                        </a:rPr>
                        <a:t> 1 = yes     0 = no</a:t>
                      </a:r>
                      <a:endParaRPr lang="zh-CN" altLang="en-US" sz="1400" kern="1200" dirty="0">
                        <a:solidFill>
                          <a:schemeClr val="dk1"/>
                        </a:solidFill>
                        <a:effectLst/>
                        <a:latin typeface="Apple"/>
                        <a:ea typeface="+mn-ea"/>
                        <a:cs typeface="+mn-cs"/>
                      </a:endParaRPr>
                    </a:p>
                  </a:txBody>
                  <a:tcPr marL="17071" marR="17071" marT="0" marB="0"/>
                </a:tc>
                <a:tc>
                  <a:txBody>
                    <a:bodyPr/>
                    <a:lstStyle/>
                    <a:p>
                      <a:pPr>
                        <a:lnSpc>
                          <a:spcPct val="150000"/>
                        </a:lnSpc>
                      </a:pPr>
                      <a:r>
                        <a:rPr lang="en-US" sz="1400">
                          <a:effectLst/>
                          <a:latin typeface="Apple"/>
                        </a:rPr>
                        <a:t>cat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1801907963"/>
                  </a:ext>
                </a:extLst>
              </a:tr>
              <a:tr h="312001">
                <a:tc>
                  <a:txBody>
                    <a:bodyPr/>
                    <a:lstStyle/>
                    <a:p>
                      <a:pPr>
                        <a:lnSpc>
                          <a:spcPct val="150000"/>
                        </a:lnSpc>
                      </a:pPr>
                      <a:r>
                        <a:rPr lang="en-US" sz="1400">
                          <a:effectLst/>
                          <a:latin typeface="Apple"/>
                        </a:rPr>
                        <a:t>Old-peak</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ST depression induced by exercise relative to  rest </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con</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153123523"/>
                  </a:ext>
                </a:extLst>
              </a:tr>
              <a:tr h="356605">
                <a:tc>
                  <a:txBody>
                    <a:bodyPr/>
                    <a:lstStyle/>
                    <a:p>
                      <a:pPr>
                        <a:lnSpc>
                          <a:spcPct val="150000"/>
                        </a:lnSpc>
                      </a:pPr>
                      <a:r>
                        <a:rPr lang="en-US" sz="1400">
                          <a:effectLst/>
                          <a:latin typeface="Apple"/>
                        </a:rPr>
                        <a:t>Peak exercise ST segment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the slope of the peak exercise ST segment</a:t>
                      </a:r>
                      <a:endParaRPr lang="zh-CN" sz="1400" dirty="0">
                        <a:effectLst/>
                        <a:latin typeface="Apple"/>
                      </a:endParaRPr>
                    </a:p>
                  </a:txBody>
                  <a:tcPr marL="17071" marR="17071" marT="0" marB="0"/>
                </a:tc>
                <a:tc>
                  <a:txBody>
                    <a:bodyPr/>
                    <a:lstStyle/>
                    <a:p>
                      <a:pPr>
                        <a:lnSpc>
                          <a:spcPct val="150000"/>
                        </a:lnSpc>
                      </a:pPr>
                      <a:r>
                        <a:rPr lang="en-US" sz="1400">
                          <a:effectLst/>
                          <a:latin typeface="Apple"/>
                        </a:rPr>
                        <a:t>cat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262564717"/>
                  </a:ext>
                </a:extLst>
              </a:tr>
              <a:tr h="356605">
                <a:tc>
                  <a:txBody>
                    <a:bodyPr/>
                    <a:lstStyle/>
                    <a:p>
                      <a:pPr>
                        <a:lnSpc>
                          <a:spcPct val="150000"/>
                        </a:lnSpc>
                      </a:pPr>
                      <a:r>
                        <a:rPr lang="en-US" sz="1400">
                          <a:effectLst/>
                          <a:latin typeface="Apple"/>
                        </a:rPr>
                        <a:t>Number of major vessels</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The number of major vessel colored by </a:t>
                      </a:r>
                      <a:r>
                        <a:rPr lang="en-US" sz="1400" dirty="0" err="1">
                          <a:effectLst/>
                          <a:latin typeface="Apple"/>
                        </a:rPr>
                        <a:t>flourosopy</a:t>
                      </a:r>
                      <a:r>
                        <a:rPr lang="en-US" sz="1400" dirty="0">
                          <a:effectLst/>
                          <a:latin typeface="Apple"/>
                        </a:rPr>
                        <a:t> (</a:t>
                      </a:r>
                      <a:r>
                        <a:rPr lang="en-US" sz="1200" dirty="0" err="1">
                          <a:effectLst/>
                          <a:latin typeface="Apple"/>
                        </a:rPr>
                        <a:t>X线透视检查</a:t>
                      </a:r>
                      <a:r>
                        <a:rPr lang="en-US" sz="1400" dirty="0">
                          <a:effectLst/>
                          <a:latin typeface="Apple"/>
                        </a:rPr>
                        <a:t>) (0-3)</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int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3432929432"/>
                  </a:ext>
                </a:extLst>
              </a:tr>
              <a:tr h="356605">
                <a:tc>
                  <a:txBody>
                    <a:bodyPr/>
                    <a:lstStyle/>
                    <a:p>
                      <a:pPr>
                        <a:lnSpc>
                          <a:spcPct val="150000"/>
                        </a:lnSpc>
                      </a:pPr>
                      <a:r>
                        <a:rPr lang="en-US" sz="1400" dirty="0">
                          <a:effectLst/>
                          <a:latin typeface="Apple"/>
                        </a:rPr>
                        <a:t>Thallium Test</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dirty="0">
                          <a:effectLst/>
                          <a:latin typeface="Apple"/>
                        </a:rPr>
                        <a:t>displays the Thallium Test</a:t>
                      </a:r>
                      <a:endParaRPr lang="zh-CN" sz="1400"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a:effectLst/>
                          <a:latin typeface="Apple"/>
                        </a:rPr>
                        <a:t>cat</a:t>
                      </a:r>
                      <a:endParaRPr lang="zh-CN" sz="140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1746543978"/>
                  </a:ext>
                </a:extLst>
              </a:tr>
              <a:tr h="486265">
                <a:tc>
                  <a:txBody>
                    <a:bodyPr/>
                    <a:lstStyle/>
                    <a:p>
                      <a:pPr>
                        <a:lnSpc>
                          <a:spcPct val="150000"/>
                        </a:lnSpc>
                      </a:pPr>
                      <a:r>
                        <a:rPr lang="en-US" sz="1400" b="1" dirty="0">
                          <a:effectLst/>
                          <a:latin typeface="Apple"/>
                        </a:rPr>
                        <a:t>Diagnosis of heart disease</a:t>
                      </a:r>
                      <a:endParaRPr lang="zh-CN" sz="1400" b="1"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b="1" dirty="0">
                          <a:effectLst/>
                          <a:latin typeface="Apple"/>
                        </a:rPr>
                        <a:t>0 = no disease     1 = disease</a:t>
                      </a:r>
                      <a:endParaRPr lang="zh-CN" sz="1400" b="1" dirty="0">
                        <a:effectLst/>
                        <a:latin typeface="Apple"/>
                        <a:ea typeface="宋体" panose="02010600030101010101" pitchFamily="2" charset="-122"/>
                        <a:cs typeface="Times New Roman" panose="02020603050405020304" pitchFamily="18" charset="0"/>
                      </a:endParaRPr>
                    </a:p>
                  </a:txBody>
                  <a:tcPr marL="17071" marR="17071" marT="0" marB="0"/>
                </a:tc>
                <a:tc>
                  <a:txBody>
                    <a:bodyPr/>
                    <a:lstStyle/>
                    <a:p>
                      <a:pPr>
                        <a:lnSpc>
                          <a:spcPct val="150000"/>
                        </a:lnSpc>
                      </a:pPr>
                      <a:r>
                        <a:rPr lang="en-US" sz="1400" b="1" dirty="0">
                          <a:effectLst/>
                          <a:latin typeface="Apple"/>
                        </a:rPr>
                        <a:t>dep</a:t>
                      </a:r>
                      <a:endParaRPr lang="zh-CN" sz="1400" b="1" dirty="0">
                        <a:effectLst/>
                        <a:latin typeface="Apple"/>
                        <a:ea typeface="宋体" panose="02010600030101010101" pitchFamily="2" charset="-122"/>
                        <a:cs typeface="Times New Roman" panose="02020603050405020304" pitchFamily="18" charset="0"/>
                      </a:endParaRPr>
                    </a:p>
                  </a:txBody>
                  <a:tcPr marL="17071" marR="17071" marT="0" marB="0"/>
                </a:tc>
                <a:extLst>
                  <a:ext uri="{0D108BD9-81ED-4DB2-BD59-A6C34878D82A}">
                    <a16:rowId xmlns:a16="http://schemas.microsoft.com/office/drawing/2014/main" val="3111473565"/>
                  </a:ext>
                </a:extLst>
              </a:tr>
            </a:tbl>
          </a:graphicData>
        </a:graphic>
      </p:graphicFrame>
      <p:sp>
        <p:nvSpPr>
          <p:cNvPr id="20" name="文本框 19">
            <a:extLst>
              <a:ext uri="{FF2B5EF4-FFF2-40B4-BE49-F238E27FC236}">
                <a16:creationId xmlns:a16="http://schemas.microsoft.com/office/drawing/2014/main" id="{F93A3792-D9F2-4278-9C5E-D79FA42DDFE7}"/>
              </a:ext>
            </a:extLst>
          </p:cNvPr>
          <p:cNvSpPr txBox="1"/>
          <p:nvPr/>
        </p:nvSpPr>
        <p:spPr>
          <a:xfrm>
            <a:off x="439676" y="775533"/>
            <a:ext cx="8587408" cy="646331"/>
          </a:xfrm>
          <a:prstGeom prst="rect">
            <a:avLst/>
          </a:prstGeom>
          <a:noFill/>
        </p:spPr>
        <p:txBody>
          <a:bodyPr wrap="square" rtlCol="0">
            <a:spAutoFit/>
          </a:bodyPr>
          <a:lstStyle/>
          <a:p>
            <a:r>
              <a:rPr lang="en-US" altLang="zh-CN" sz="1800" dirty="0">
                <a:effectLst/>
                <a:latin typeface="Apple"/>
                <a:ea typeface="宋体" panose="02010600030101010101" pitchFamily="2" charset="-122"/>
                <a:cs typeface="Times New Roman" panose="02020603050405020304" pitchFamily="18" charset="0"/>
              </a:rPr>
              <a:t>(Abbreviation: “int”: integer, “cat”: categorical, “con”: continuous, “dep”: dependent)</a:t>
            </a:r>
            <a:endParaRPr lang="zh-CN" altLang="zh-CN" sz="1800" dirty="0">
              <a:effectLst/>
              <a:latin typeface="Apple"/>
              <a:ea typeface="宋体" panose="02010600030101010101" pitchFamily="2" charset="-122"/>
              <a:cs typeface="Times New Roman" panose="02020603050405020304" pitchFamily="18" charset="0"/>
            </a:endParaRPr>
          </a:p>
          <a:p>
            <a:endParaRPr lang="zh-CN" altLang="en-US" dirty="0">
              <a:latin typeface="Apple"/>
            </a:endParaRPr>
          </a:p>
        </p:txBody>
      </p:sp>
      <p:sp>
        <p:nvSpPr>
          <p:cNvPr id="22" name="文本框 21">
            <a:extLst>
              <a:ext uri="{FF2B5EF4-FFF2-40B4-BE49-F238E27FC236}">
                <a16:creationId xmlns:a16="http://schemas.microsoft.com/office/drawing/2014/main" id="{DA547189-0C84-422E-8699-EC39D22AB113}"/>
              </a:ext>
            </a:extLst>
          </p:cNvPr>
          <p:cNvSpPr txBox="1"/>
          <p:nvPr/>
        </p:nvSpPr>
        <p:spPr>
          <a:xfrm>
            <a:off x="526774" y="6284208"/>
            <a:ext cx="10167730" cy="369332"/>
          </a:xfrm>
          <a:prstGeom prst="rect">
            <a:avLst/>
          </a:prstGeom>
          <a:noFill/>
        </p:spPr>
        <p:txBody>
          <a:bodyPr wrap="square">
            <a:spAutoFit/>
          </a:bodyPr>
          <a:lstStyle/>
          <a:p>
            <a:r>
              <a:rPr lang="en-US" altLang="zh-CN" dirty="0">
                <a:latin typeface="Apple"/>
              </a:rPr>
              <a:t>R</a:t>
            </a:r>
            <a:r>
              <a:rPr lang="zh-CN" altLang="en-US" dirty="0">
                <a:latin typeface="Apple"/>
              </a:rPr>
              <a:t>etrieved data from </a:t>
            </a:r>
            <a:r>
              <a:rPr lang="en-US" altLang="zh-CN" dirty="0">
                <a:latin typeface="Apple"/>
              </a:rPr>
              <a:t>https://www.kaggle.com/ronitf/heart-disease-uci</a:t>
            </a:r>
            <a:endParaRPr lang="zh-CN" altLang="en-US" dirty="0">
              <a:latin typeface="Apple"/>
            </a:endParaRPr>
          </a:p>
        </p:txBody>
      </p:sp>
    </p:spTree>
    <p:extLst>
      <p:ext uri="{BB962C8B-B14F-4D97-AF65-F5344CB8AC3E}">
        <p14:creationId xmlns:p14="http://schemas.microsoft.com/office/powerpoint/2010/main" val="1011012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485139"/>
            <a:ext cx="9144000" cy="579748"/>
          </a:xfrm>
        </p:spPr>
        <p:txBody>
          <a:bodyPr>
            <a:no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Descriptive statistic</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pic>
        <p:nvPicPr>
          <p:cNvPr id="6" name="图片 5">
            <a:extLst>
              <a:ext uri="{FF2B5EF4-FFF2-40B4-BE49-F238E27FC236}">
                <a16:creationId xmlns:a16="http://schemas.microsoft.com/office/drawing/2014/main" id="{013EF431-D95C-4458-A832-B3FACFF0599B}"/>
              </a:ext>
            </a:extLst>
          </p:cNvPr>
          <p:cNvPicPr>
            <a:picLocks noChangeAspect="1"/>
          </p:cNvPicPr>
          <p:nvPr/>
        </p:nvPicPr>
        <p:blipFill>
          <a:blip r:embed="rId6"/>
          <a:stretch>
            <a:fillRect/>
          </a:stretch>
        </p:blipFill>
        <p:spPr>
          <a:xfrm>
            <a:off x="2561455" y="1151870"/>
            <a:ext cx="6400915" cy="4790190"/>
          </a:xfrm>
          <a:prstGeom prst="rect">
            <a:avLst/>
          </a:prstGeom>
        </p:spPr>
      </p:pic>
      <p:sp>
        <p:nvSpPr>
          <p:cNvPr id="14" name="文本框 13">
            <a:extLst>
              <a:ext uri="{FF2B5EF4-FFF2-40B4-BE49-F238E27FC236}">
                <a16:creationId xmlns:a16="http://schemas.microsoft.com/office/drawing/2014/main" id="{FFA617CA-DC3D-4536-B6EC-0F2464026CCF}"/>
              </a:ext>
            </a:extLst>
          </p:cNvPr>
          <p:cNvSpPr txBox="1"/>
          <p:nvPr/>
        </p:nvSpPr>
        <p:spPr>
          <a:xfrm>
            <a:off x="3031435" y="3245754"/>
            <a:ext cx="6108304" cy="369332"/>
          </a:xfrm>
          <a:prstGeom prst="rect">
            <a:avLst/>
          </a:prstGeom>
          <a:noFill/>
        </p:spPr>
        <p:txBody>
          <a:bodyPr wrap="square">
            <a:spAutoFit/>
          </a:bodyPr>
          <a:lstStyle/>
          <a:p>
            <a:endParaRPr lang="zh-CN" altLang="en-US" dirty="0"/>
          </a:p>
        </p:txBody>
      </p:sp>
      <p:sp>
        <p:nvSpPr>
          <p:cNvPr id="16" name="文本框 15">
            <a:extLst>
              <a:ext uri="{FF2B5EF4-FFF2-40B4-BE49-F238E27FC236}">
                <a16:creationId xmlns:a16="http://schemas.microsoft.com/office/drawing/2014/main" id="{7C093925-C426-425D-8F6D-F9BEE3FA2D66}"/>
              </a:ext>
            </a:extLst>
          </p:cNvPr>
          <p:cNvSpPr txBox="1"/>
          <p:nvPr/>
        </p:nvSpPr>
        <p:spPr>
          <a:xfrm>
            <a:off x="3031435" y="3245754"/>
            <a:ext cx="6108304" cy="369332"/>
          </a:xfrm>
          <a:prstGeom prst="rect">
            <a:avLst/>
          </a:prstGeom>
          <a:noFill/>
        </p:spPr>
        <p:txBody>
          <a:bodyPr wrap="square">
            <a:spAutoFit/>
          </a:bodyPr>
          <a:lstStyle/>
          <a:p>
            <a:endParaRPr lang="zh-CN" altLang="en-US" dirty="0"/>
          </a:p>
        </p:txBody>
      </p:sp>
    </p:spTree>
    <p:extLst>
      <p:ext uri="{BB962C8B-B14F-4D97-AF65-F5344CB8AC3E}">
        <p14:creationId xmlns:p14="http://schemas.microsoft.com/office/powerpoint/2010/main" val="29315709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5230" y="-1322713"/>
            <a:ext cx="9144000" cy="2387600"/>
          </a:xfrm>
        </p:spPr>
        <p:txBody>
          <a:bodyPr>
            <a:normAutofit/>
          </a:bodyPr>
          <a:lstStyle/>
          <a:p>
            <a:pPr algn="l">
              <a:lnSpc>
                <a:spcPct val="200000"/>
              </a:lnSpc>
            </a:pPr>
            <a:r>
              <a:rPr lang="en-US" altLang="zh-CN" sz="3200" b="1" dirty="0">
                <a:latin typeface="微软雅黑" panose="020B0503020204020204" pitchFamily="34" charset="-122"/>
                <a:ea typeface="微软雅黑" panose="020B0503020204020204" pitchFamily="34" charset="-122"/>
              </a:rPr>
              <a:t>Analytical approach</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srcRect l="11337" r="31759"/>
          <a:stretch>
            <a:fillRect/>
          </a:stretch>
        </p:blipFill>
        <p:spPr>
          <a:xfrm flipH="1">
            <a:off x="9322796" y="5391540"/>
            <a:ext cx="2855952" cy="1334540"/>
          </a:xfrm>
          <a:prstGeom prst="rect">
            <a:avLst/>
          </a:prstGeom>
        </p:spPr>
      </p:pic>
      <p:pic>
        <p:nvPicPr>
          <p:cNvPr id="11" name="图片 10">
            <a:extLst>
              <a:ext uri="{FF2B5EF4-FFF2-40B4-BE49-F238E27FC236}">
                <a16:creationId xmlns:a16="http://schemas.microsoft.com/office/drawing/2014/main" id="{98D3BF72-A91D-4751-84AE-C06D0FD1527E}"/>
              </a:ext>
            </a:extLst>
          </p:cNvPr>
          <p:cNvPicPr>
            <a:picLocks noChangeAspect="1"/>
          </p:cNvPicPr>
          <p:nvPr/>
        </p:nvPicPr>
        <p:blipFill>
          <a:blip r:embed="rId5"/>
          <a:stretch>
            <a:fillRect/>
          </a:stretch>
        </p:blipFill>
        <p:spPr>
          <a:xfrm>
            <a:off x="9167567" y="318643"/>
            <a:ext cx="2358781" cy="579748"/>
          </a:xfrm>
          <a:prstGeom prst="rect">
            <a:avLst/>
          </a:prstGeom>
        </p:spPr>
      </p:pic>
      <p:sp>
        <p:nvSpPr>
          <p:cNvPr id="6" name="六边形 5">
            <a:extLst>
              <a:ext uri="{FF2B5EF4-FFF2-40B4-BE49-F238E27FC236}">
                <a16:creationId xmlns:a16="http://schemas.microsoft.com/office/drawing/2014/main" id="{206CDE1A-0CEA-41FC-BD64-E494B7AFE4EA}"/>
              </a:ext>
            </a:extLst>
          </p:cNvPr>
          <p:cNvSpPr/>
          <p:nvPr/>
        </p:nvSpPr>
        <p:spPr>
          <a:xfrm>
            <a:off x="572453" y="1901190"/>
            <a:ext cx="2152650" cy="1943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a:effectLst/>
                <a:latin typeface="Times" pitchFamily="2" charset="0"/>
              </a:rPr>
              <a:t>Logistic</a:t>
            </a:r>
          </a:p>
        </p:txBody>
      </p:sp>
      <p:sp>
        <p:nvSpPr>
          <p:cNvPr id="12" name="六边形 11">
            <a:extLst>
              <a:ext uri="{FF2B5EF4-FFF2-40B4-BE49-F238E27FC236}">
                <a16:creationId xmlns:a16="http://schemas.microsoft.com/office/drawing/2014/main" id="{09C82E95-B04A-41D1-8426-C166396F359F}"/>
              </a:ext>
            </a:extLst>
          </p:cNvPr>
          <p:cNvSpPr/>
          <p:nvPr/>
        </p:nvSpPr>
        <p:spPr>
          <a:xfrm>
            <a:off x="2782270" y="3621161"/>
            <a:ext cx="2152650" cy="1943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a:effectLst/>
                <a:latin typeface="Times" pitchFamily="2" charset="0"/>
              </a:rPr>
              <a:t>LDA</a:t>
            </a:r>
          </a:p>
        </p:txBody>
      </p:sp>
      <p:sp>
        <p:nvSpPr>
          <p:cNvPr id="13" name="六边形 12">
            <a:extLst>
              <a:ext uri="{FF2B5EF4-FFF2-40B4-BE49-F238E27FC236}">
                <a16:creationId xmlns:a16="http://schemas.microsoft.com/office/drawing/2014/main" id="{24D48AD2-807C-4F05-9D32-822F64DD3C58}"/>
              </a:ext>
            </a:extLst>
          </p:cNvPr>
          <p:cNvSpPr/>
          <p:nvPr/>
        </p:nvSpPr>
        <p:spPr>
          <a:xfrm>
            <a:off x="4700588" y="1952683"/>
            <a:ext cx="2152650" cy="1943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a:effectLst/>
                <a:latin typeface="Times" pitchFamily="2" charset="0"/>
              </a:rPr>
              <a:t>KNN</a:t>
            </a:r>
          </a:p>
        </p:txBody>
      </p:sp>
      <p:sp>
        <p:nvSpPr>
          <p:cNvPr id="14" name="六边形 13">
            <a:extLst>
              <a:ext uri="{FF2B5EF4-FFF2-40B4-BE49-F238E27FC236}">
                <a16:creationId xmlns:a16="http://schemas.microsoft.com/office/drawing/2014/main" id="{6D20E3F8-79E8-4872-9E40-7D5F1404A433}"/>
              </a:ext>
            </a:extLst>
          </p:cNvPr>
          <p:cNvSpPr/>
          <p:nvPr/>
        </p:nvSpPr>
        <p:spPr>
          <a:xfrm>
            <a:off x="6700772" y="3621161"/>
            <a:ext cx="2152650" cy="1943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600" b="1" dirty="0">
                <a:latin typeface="Times" pitchFamily="2" charset="0"/>
              </a:rPr>
              <a:t>Random Forest</a:t>
            </a:r>
            <a:endParaRPr lang="en-US" altLang="zh-CN" sz="2600" b="1" dirty="0">
              <a:effectLst/>
              <a:latin typeface="Times" pitchFamily="2" charset="0"/>
            </a:endParaRPr>
          </a:p>
        </p:txBody>
      </p:sp>
      <p:sp>
        <p:nvSpPr>
          <p:cNvPr id="15" name="六边形 14">
            <a:extLst>
              <a:ext uri="{FF2B5EF4-FFF2-40B4-BE49-F238E27FC236}">
                <a16:creationId xmlns:a16="http://schemas.microsoft.com/office/drawing/2014/main" id="{ABFE4741-2C41-4F48-A722-5FAEB17DA241}"/>
              </a:ext>
            </a:extLst>
          </p:cNvPr>
          <p:cNvSpPr/>
          <p:nvPr/>
        </p:nvSpPr>
        <p:spPr>
          <a:xfrm>
            <a:off x="8882063" y="1901190"/>
            <a:ext cx="2152650" cy="1943100"/>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a:effectLst/>
                <a:latin typeface="Times" pitchFamily="2" charset="0"/>
              </a:rPr>
              <a:t>ANN</a:t>
            </a:r>
          </a:p>
        </p:txBody>
      </p:sp>
    </p:spTree>
    <p:extLst>
      <p:ext uri="{BB962C8B-B14F-4D97-AF65-F5344CB8AC3E}">
        <p14:creationId xmlns:p14="http://schemas.microsoft.com/office/powerpoint/2010/main" val="66978781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1480</Words>
  <Application>Microsoft Office PowerPoint</Application>
  <PresentationFormat>宽屏</PresentationFormat>
  <Paragraphs>398</Paragraphs>
  <Slides>35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Apple</vt:lpstr>
      <vt:lpstr>Apple Braille</vt:lpstr>
      <vt:lpstr>等线</vt:lpstr>
      <vt:lpstr>等线 Light</vt:lpstr>
      <vt:lpstr>微软雅黑</vt:lpstr>
      <vt:lpstr>Arial</vt:lpstr>
      <vt:lpstr>Calibri Light</vt:lpstr>
      <vt:lpstr>Cambria</vt:lpstr>
      <vt:lpstr>Dubai Medium</vt:lpstr>
      <vt:lpstr>Sitka Subheading</vt:lpstr>
      <vt:lpstr>Times</vt:lpstr>
      <vt:lpstr>Times New Roman</vt:lpstr>
      <vt:lpstr>Wingdings</vt:lpstr>
      <vt:lpstr>Office 主题​​</vt:lpstr>
      <vt:lpstr>Who break your heart?</vt:lpstr>
      <vt:lpstr>Context</vt:lpstr>
      <vt:lpstr>PowerPoint 演示文稿</vt:lpstr>
      <vt:lpstr>Background</vt:lpstr>
      <vt:lpstr>Background</vt:lpstr>
      <vt:lpstr>PowerPoint 演示文稿</vt:lpstr>
      <vt:lpstr>Analyze Data</vt:lpstr>
      <vt:lpstr>Descriptive statistic</vt:lpstr>
      <vt:lpstr>Analytical approach</vt:lpstr>
      <vt:lpstr>Logistic Regression </vt:lpstr>
      <vt:lpstr>Logistic Regression </vt:lpstr>
      <vt:lpstr>Logistic Regression </vt:lpstr>
      <vt:lpstr>Logistic Regression </vt:lpstr>
      <vt:lpstr>Linear Discriminant Analysis (LDA)</vt:lpstr>
      <vt:lpstr>KNN </vt:lpstr>
      <vt:lpstr>KNN </vt:lpstr>
      <vt:lpstr> Random Forest (RF）</vt:lpstr>
      <vt:lpstr> Random Forest (RF）</vt:lpstr>
      <vt:lpstr> Artificial Neural Network (ANN）</vt:lpstr>
      <vt:lpstr> Artificial Neural Network (ANN）</vt:lpstr>
      <vt:lpstr>PowerPoint 演示文稿</vt:lpstr>
      <vt:lpstr>Model Comparison</vt:lpstr>
      <vt:lpstr>PowerPoint 演示文稿</vt:lpstr>
      <vt:lpstr>Review logistic regression</vt:lpstr>
      <vt:lpstr>PowerPoint 演示文稿</vt:lpstr>
      <vt:lpstr>Explanation for significant variables </vt:lpstr>
      <vt:lpstr>Explanation for significant variables </vt:lpstr>
      <vt:lpstr>Explanation for significant variables </vt:lpstr>
      <vt:lpstr>PowerPoint 演示文稿</vt:lpstr>
      <vt:lpstr>Procedure review</vt:lpstr>
      <vt:lpstr>Conclusions</vt:lpstr>
      <vt:lpstr>Limitations of data and model</vt:lpstr>
      <vt:lpstr>Limitations of data and model</vt:lpstr>
      <vt:lpstr>Further study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第一届光学知识竞赛</dc:title>
  <dc:creator>郑金涛</dc:creator>
  <cp:lastModifiedBy>骆 镒玲</cp:lastModifiedBy>
  <cp:revision>123</cp:revision>
  <dcterms:created xsi:type="dcterms:W3CDTF">2018-03-09T10:15:00Z</dcterms:created>
  <dcterms:modified xsi:type="dcterms:W3CDTF">2020-12-27T03:12:44Z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